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308" r:id="rId5"/>
    <p:sldId id="2328" r:id="rId6"/>
    <p:sldId id="2322" r:id="rId7"/>
    <p:sldId id="2333" r:id="rId8"/>
    <p:sldId id="2334" r:id="rId9"/>
    <p:sldId id="2329" r:id="rId10"/>
    <p:sldId id="2342" r:id="rId11"/>
    <p:sldId id="2360" r:id="rId12"/>
    <p:sldId id="2331" r:id="rId13"/>
    <p:sldId id="2343" r:id="rId14"/>
    <p:sldId id="2366" r:id="rId15"/>
    <p:sldId id="2355" r:id="rId16"/>
    <p:sldId id="2354" r:id="rId17"/>
    <p:sldId id="2356" r:id="rId18"/>
    <p:sldId id="2330" r:id="rId19"/>
    <p:sldId id="2335" r:id="rId20"/>
    <p:sldId id="2359" r:id="rId21"/>
    <p:sldId id="2367" r:id="rId2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83D9AD67-2401-4F62-A209-91016DC7219C}">
          <p14:sldIdLst>
            <p14:sldId id="2308"/>
          </p14:sldIdLst>
        </p14:section>
        <p14:section name="Project Refresher" id="{42FD7F42-80E1-42C1-82A9-D9509D867B02}">
          <p14:sldIdLst>
            <p14:sldId id="2328"/>
            <p14:sldId id="2322"/>
            <p14:sldId id="2333"/>
            <p14:sldId id="2334"/>
          </p14:sldIdLst>
        </p14:section>
        <p14:section name="Mechanical Design" id="{0D23622E-F322-4B65-8FF2-82E3B801C5D6}">
          <p14:sldIdLst>
            <p14:sldId id="2329"/>
            <p14:sldId id="2342"/>
            <p14:sldId id="2360"/>
          </p14:sldIdLst>
        </p14:section>
        <p14:section name="Validation Solutions" id="{E14CE30E-6FA5-45DC-8129-1F315F81AC1C}">
          <p14:sldIdLst>
            <p14:sldId id="2331"/>
            <p14:sldId id="2343"/>
            <p14:sldId id="2366"/>
            <p14:sldId id="2355"/>
            <p14:sldId id="2354"/>
            <p14:sldId id="2356"/>
          </p14:sldIdLst>
        </p14:section>
        <p14:section name="Systems Architecture and UI" id="{625419DE-0F4D-4672-BAC1-45B186A71A2A}">
          <p14:sldIdLst>
            <p14:sldId id="2330"/>
            <p14:sldId id="2335"/>
            <p14:sldId id="2359"/>
            <p14:sldId id="2367"/>
          </p14:sldIdLst>
        </p14:section>
        <p14:section name="Solution Demonstration" id="{8AC068FE-8311-4E4E-82C6-05EC671DFEC3}">
          <p14:sldIdLst/>
        </p14:section>
        <p14:section name="Project Progress and Transfer" id="{FE38DC5A-11EE-4F44-A410-CDC8877A1983}">
          <p14:sldIdLst/>
        </p14:section>
        <p14:section name="Next Steps" id="{37595647-D0F9-4549-907B-16924A97FB7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c1112@student.ubc.ca" initials="j" lastIdx="4" clrIdx="0">
    <p:extLst>
      <p:ext uri="{19B8F6BF-5375-455C-9EA6-DF929625EA0E}">
        <p15:presenceInfo xmlns:p15="http://schemas.microsoft.com/office/powerpoint/2012/main" userId="jc1112@student.ubc.ca" providerId="None"/>
      </p:ext>
    </p:extLst>
  </p:cmAuthor>
  <p:cmAuthor id="2" name="kleboeuf@student.ubc.ca" initials="k" lastIdx="7" clrIdx="1">
    <p:extLst>
      <p:ext uri="{19B8F6BF-5375-455C-9EA6-DF929625EA0E}">
        <p15:presenceInfo xmlns:p15="http://schemas.microsoft.com/office/powerpoint/2012/main" userId="kleboeuf@student.ubc.c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C009"/>
    <a:srgbClr val="C1B3A5"/>
    <a:srgbClr val="000000"/>
    <a:srgbClr val="E7E7E7"/>
    <a:srgbClr val="818181"/>
    <a:srgbClr val="2E2E35"/>
    <a:srgbClr val="FA484D"/>
    <a:srgbClr val="817E9A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1" y="2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Beni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3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>
                <a:solidFill>
                  <a:srgbClr val="2E2E35"/>
                </a:solidFill>
                <a:cs typeface="Calibri Light"/>
              </a:rPr>
              <a:t>Beni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6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>
                <a:solidFill>
                  <a:srgbClr val="2E2E35"/>
                </a:solidFill>
                <a:cs typeface="Calibri Light"/>
              </a:rPr>
              <a:t>Johnson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3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>
                <a:cs typeface="Calibri Light"/>
              </a:rPr>
              <a:t>Johnson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3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CA">
                <a:cs typeface="Calibri Light"/>
              </a:rPr>
              <a:t>Mandy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4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3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Karl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49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Beni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34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Beni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3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74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6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3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0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Calibri Light"/>
              </a:rPr>
              <a:t>Mandy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5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3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F6DD-73D5-403D-8E8E-FF885E3A1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EB33-21D3-41C3-B0C6-99E6B97D6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ECF02-B0FD-490B-B180-FEC68F70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077A-BF67-4C27-A622-70AB9CB1199F}" type="datetimeFigureOut">
              <a:rPr lang="en-CA" smtClean="0"/>
              <a:t>2021-08-28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9A91-511B-43C5-941F-C404410F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134D1-5C37-4738-A710-77DC8124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97065-963C-4CA8-A5C9-2F29476987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175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81" r:id="rId2"/>
    <p:sldLayoutId id="2147483982" r:id="rId3"/>
    <p:sldLayoutId id="2147484006" r:id="rId4"/>
    <p:sldLayoutId id="2147484007" r:id="rId5"/>
    <p:sldLayoutId id="2147484008" r:id="rId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3068A-5973-46E7-BF0C-5C0E785BB605}"/>
              </a:ext>
            </a:extLst>
          </p:cNvPr>
          <p:cNvGrpSpPr/>
          <p:nvPr/>
        </p:nvGrpSpPr>
        <p:grpSpPr>
          <a:xfrm>
            <a:off x="1" y="-32733"/>
            <a:ext cx="24377650" cy="13748733"/>
            <a:chOff x="-151188" y="-32733"/>
            <a:chExt cx="24540567" cy="13908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CB8FDD-5B8A-4A31-9779-A8CF3F141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l="19898" r="17244"/>
            <a:stretch/>
          </p:blipFill>
          <p:spPr>
            <a:xfrm>
              <a:off x="-151188" y="-32733"/>
              <a:ext cx="14577051" cy="139085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C7BCC6-E3A8-4992-9075-5AE9E3BA9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l="81851" r="751"/>
            <a:stretch/>
          </p:blipFill>
          <p:spPr>
            <a:xfrm>
              <a:off x="14425863" y="-32733"/>
              <a:ext cx="9963516" cy="13908506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2044600" y="2976727"/>
            <a:ext cx="12957813" cy="6431120"/>
          </a:xfrm>
          <a:prstGeom prst="rect">
            <a:avLst/>
          </a:prstGeom>
          <a:noFill/>
        </p:spPr>
        <p:txBody>
          <a:bodyPr wrap="square" lIns="365760" tIns="0" rIns="0" bIns="0" rtlCol="0" anchor="t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6000" spc="3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CASCA</a:t>
            </a:r>
          </a:p>
          <a:p>
            <a:pPr algn="ctr">
              <a:lnSpc>
                <a:spcPts val="16700"/>
              </a:lnSpc>
            </a:pPr>
            <a:r>
              <a:rPr lang="en-US" sz="16000" spc="300" err="1">
                <a:solidFill>
                  <a:srgbClr val="FFC009"/>
                </a:solidFill>
                <a:latin typeface="Montserrat"/>
                <a:ea typeface="Montserrat" charset="0"/>
                <a:cs typeface="Montserrat" charset="0"/>
              </a:rPr>
              <a:t>SmartFit</a:t>
            </a:r>
            <a:r>
              <a:rPr lang="en-US" sz="16000" spc="3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 </a:t>
            </a:r>
            <a:br>
              <a:rPr lang="en-US" sz="16000" spc="3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</a:br>
            <a:r>
              <a:rPr lang="en-US" sz="16000" spc="3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QC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16734170" y="10739273"/>
            <a:ext cx="3578672" cy="176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7400"/>
              </a:lnSpc>
            </a:pPr>
            <a:r>
              <a:rPr lang="en-US" sz="3000" b="1" spc="30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Final Presentation</a:t>
            </a:r>
          </a:p>
          <a:p>
            <a:pPr algn="ctr" defTabSz="4572000">
              <a:lnSpc>
                <a:spcPts val="7400"/>
              </a:lnSpc>
            </a:pPr>
            <a:r>
              <a:rPr lang="en-US" sz="3000" spc="30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March 31</a:t>
            </a:r>
            <a:r>
              <a:rPr lang="en-US" sz="3000" spc="300" baseline="3000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st</a:t>
            </a:r>
            <a:r>
              <a:rPr lang="en-US" sz="3000" spc="300">
                <a:solidFill>
                  <a:schemeClr val="tx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  <a:sym typeface="Bebas Neue" charset="0"/>
              </a:rPr>
              <a:t>,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E084D-CCB2-4DB4-8AD4-CCF32C0D312D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26A0DA-99BC-4F6B-9163-49F2B4F060E5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A95BFD-FF33-4E07-A00D-FC3F6A7D144E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84C38A-9C43-47C9-BD17-5F390C349473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CEA876-7E1D-4649-A27A-C63E6D07BF05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BAA6C9-10EB-4375-87F7-94A033885A57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858269" y="914400"/>
            <a:ext cx="8146076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Length Validation Logic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790585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7B2B8BC-8FB5-4EFB-8478-5D995BE58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5" t="10025" r="23109" b="14836"/>
          <a:stretch/>
        </p:blipFill>
        <p:spPr bwMode="auto">
          <a:xfrm>
            <a:off x="18402300" y="0"/>
            <a:ext cx="5975351" cy="1370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2E74F-DF0E-4A86-921B-D0F89D581EAC}"/>
              </a:ext>
            </a:extLst>
          </p:cNvPr>
          <p:cNvSpPr txBox="1"/>
          <p:nvPr/>
        </p:nvSpPr>
        <p:spPr>
          <a:xfrm>
            <a:off x="1178299" y="2908857"/>
            <a:ext cx="731921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r>
              <a:rPr lang="en-US" sz="4400" b="1" spc="300">
                <a:solidFill>
                  <a:srgbClr val="000000"/>
                </a:solidFill>
                <a:latin typeface="Montserrat"/>
                <a:ea typeface="Montserrat" charset="0"/>
                <a:cs typeface="Montserrat" charset="0"/>
              </a:rPr>
              <a:t>Obtaining the sole length from a picture frame (OpenCV)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FE581-0310-4D7E-B3AE-52AC14B6B0FA}"/>
              </a:ext>
            </a:extLst>
          </p:cNvPr>
          <p:cNvSpPr/>
          <p:nvPr/>
        </p:nvSpPr>
        <p:spPr>
          <a:xfrm>
            <a:off x="2305935" y="7612388"/>
            <a:ext cx="6191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Bottom of the frame is a </a:t>
            </a:r>
            <a:r>
              <a:rPr lang="en-US" sz="2400" b="1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known distance </a:t>
            </a:r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away from the heel block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ACEFB-7D71-4AEF-BF2E-6C3FE721D301}"/>
              </a:ext>
            </a:extLst>
          </p:cNvPr>
          <p:cNvSpPr/>
          <p:nvPr/>
        </p:nvSpPr>
        <p:spPr>
          <a:xfrm>
            <a:off x="2297404" y="5652909"/>
            <a:ext cx="61915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Finds the length of the insole </a:t>
            </a:r>
            <a:r>
              <a:rPr lang="en-US" sz="2400" b="1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in the frame of the picture </a:t>
            </a:r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by finding the last pixels of the sole color</a:t>
            </a:r>
          </a:p>
        </p:txBody>
      </p:sp>
      <p:pic>
        <p:nvPicPr>
          <p:cNvPr id="8" name="Graphic 7" descr="Shoe footprints">
            <a:extLst>
              <a:ext uri="{FF2B5EF4-FFF2-40B4-BE49-F238E27FC236}">
                <a16:creationId xmlns:a16="http://schemas.microsoft.com/office/drawing/2014/main" id="{F17B1D48-4BFD-489F-8440-063AA9440C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300" y="7404627"/>
            <a:ext cx="831798" cy="831798"/>
          </a:xfrm>
          <a:prstGeom prst="rect">
            <a:avLst/>
          </a:prstGeom>
        </p:spPr>
      </p:pic>
      <p:pic>
        <p:nvPicPr>
          <p:cNvPr id="3074" name="Picture 2" descr="Image result for casca smartfit">
            <a:extLst>
              <a:ext uri="{FF2B5EF4-FFF2-40B4-BE49-F238E27FC236}">
                <a16:creationId xmlns:a16="http://schemas.microsoft.com/office/drawing/2014/main" id="{233DF00D-428D-4062-85F0-68A96FD81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96" r="7961" b="8010"/>
          <a:stretch/>
        </p:blipFill>
        <p:spPr bwMode="auto">
          <a:xfrm>
            <a:off x="11738995" y="6888071"/>
            <a:ext cx="5793391" cy="70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amera top down icon">
            <a:extLst>
              <a:ext uri="{FF2B5EF4-FFF2-40B4-BE49-F238E27FC236}">
                <a16:creationId xmlns:a16="http://schemas.microsoft.com/office/drawing/2014/main" id="{CEEB9E77-3D4A-45E4-BA09-C55CB1E8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352406" y="3593283"/>
            <a:ext cx="973016" cy="9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2EA67E-B18F-453A-B3E1-7D3FCE56ADEB}"/>
              </a:ext>
            </a:extLst>
          </p:cNvPr>
          <p:cNvCxnSpPr>
            <a:cxnSpLocks/>
            <a:stCxn id="3076" idx="0"/>
          </p:cNvCxnSpPr>
          <p:nvPr/>
        </p:nvCxnSpPr>
        <p:spPr>
          <a:xfrm flipH="1">
            <a:off x="10168214" y="4566299"/>
            <a:ext cx="1670700" cy="2341082"/>
          </a:xfrm>
          <a:prstGeom prst="line">
            <a:avLst/>
          </a:prstGeom>
          <a:ln w="38100">
            <a:solidFill>
              <a:srgbClr val="E7E7E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F46999-8492-49C8-9838-BC549D7B364A}"/>
              </a:ext>
            </a:extLst>
          </p:cNvPr>
          <p:cNvGrpSpPr/>
          <p:nvPr/>
        </p:nvGrpSpPr>
        <p:grpSpPr>
          <a:xfrm>
            <a:off x="10004150" y="9628442"/>
            <a:ext cx="3977575" cy="2723321"/>
            <a:chOff x="1036696" y="12618717"/>
            <a:chExt cx="7020047" cy="4743041"/>
          </a:xfrm>
        </p:grpSpPr>
        <p:pic>
          <p:nvPicPr>
            <p:cNvPr id="23" name="Picture 2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72F3769-28FE-4CC7-BD6C-8E6912D58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05" t="18264" r="30097" b="9635"/>
            <a:stretch/>
          </p:blipFill>
          <p:spPr>
            <a:xfrm rot="16200000">
              <a:off x="2490614" y="11164802"/>
              <a:ext cx="3284663" cy="6192494"/>
            </a:xfrm>
            <a:prstGeom prst="rect">
              <a:avLst/>
            </a:prstGeom>
          </p:spPr>
        </p:pic>
        <p:pic>
          <p:nvPicPr>
            <p:cNvPr id="28" name="Picture 2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F1AD729-F4C6-4388-9764-253670B346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" t="18263" r="84038"/>
            <a:stretch/>
          </p:blipFill>
          <p:spPr>
            <a:xfrm rot="16200000">
              <a:off x="3817530" y="13122545"/>
              <a:ext cx="1458379" cy="7020047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EEFEFE-CF09-42AD-A902-57109E899DB8}"/>
              </a:ext>
            </a:extLst>
          </p:cNvPr>
          <p:cNvCxnSpPr>
            <a:cxnSpLocks/>
            <a:stCxn id="3076" idx="0"/>
          </p:cNvCxnSpPr>
          <p:nvPr/>
        </p:nvCxnSpPr>
        <p:spPr>
          <a:xfrm>
            <a:off x="11838914" y="4566299"/>
            <a:ext cx="1670700" cy="2387683"/>
          </a:xfrm>
          <a:prstGeom prst="line">
            <a:avLst/>
          </a:prstGeom>
          <a:ln w="38100">
            <a:solidFill>
              <a:srgbClr val="E7E7E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48BE5A-4FB1-49E0-99A6-8EC1856D6172}"/>
              </a:ext>
            </a:extLst>
          </p:cNvPr>
          <p:cNvCxnSpPr/>
          <p:nvPr/>
        </p:nvCxnSpPr>
        <p:spPr>
          <a:xfrm>
            <a:off x="17532386" y="6663077"/>
            <a:ext cx="0" cy="861471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14DFB8-2F9B-450B-81CC-FFB340130708}"/>
              </a:ext>
            </a:extLst>
          </p:cNvPr>
          <p:cNvCxnSpPr/>
          <p:nvPr/>
        </p:nvCxnSpPr>
        <p:spPr>
          <a:xfrm>
            <a:off x="9486841" y="7524548"/>
            <a:ext cx="804554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7C1134-47C9-4AF9-AE02-FD92DB5712BC}"/>
              </a:ext>
            </a:extLst>
          </p:cNvPr>
          <p:cNvCxnSpPr>
            <a:cxnSpLocks/>
          </p:cNvCxnSpPr>
          <p:nvPr/>
        </p:nvCxnSpPr>
        <p:spPr>
          <a:xfrm>
            <a:off x="12141174" y="8079674"/>
            <a:ext cx="1368283" cy="0"/>
          </a:xfrm>
          <a:prstGeom prst="straightConnector1">
            <a:avLst/>
          </a:prstGeom>
          <a:ln w="44450">
            <a:solidFill>
              <a:srgbClr val="FFC00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A387C0-1B52-4529-A705-AC4EE4611257}"/>
              </a:ext>
            </a:extLst>
          </p:cNvPr>
          <p:cNvCxnSpPr>
            <a:cxnSpLocks/>
          </p:cNvCxnSpPr>
          <p:nvPr/>
        </p:nvCxnSpPr>
        <p:spPr>
          <a:xfrm>
            <a:off x="13556084" y="8082147"/>
            <a:ext cx="3976302" cy="0"/>
          </a:xfrm>
          <a:prstGeom prst="straightConnector1">
            <a:avLst/>
          </a:prstGeom>
          <a:ln w="44450">
            <a:solidFill>
              <a:srgbClr val="FFC00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68A159-0BB0-462F-A886-FD70AC9F8837}"/>
              </a:ext>
            </a:extLst>
          </p:cNvPr>
          <p:cNvCxnSpPr>
            <a:cxnSpLocks/>
          </p:cNvCxnSpPr>
          <p:nvPr/>
        </p:nvCxnSpPr>
        <p:spPr>
          <a:xfrm>
            <a:off x="8861203" y="2839453"/>
            <a:ext cx="0" cy="996214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BA63627-FF63-4649-BB32-D1C7A93C3C52}"/>
              </a:ext>
            </a:extLst>
          </p:cNvPr>
          <p:cNvSpPr txBox="1"/>
          <p:nvPr/>
        </p:nvSpPr>
        <p:spPr>
          <a:xfrm>
            <a:off x="11256491" y="8230745"/>
            <a:ext cx="3125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Measured</a:t>
            </a:r>
            <a:endParaRPr lang="en-CA" sz="24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66ABA0-5534-4AF9-BFF0-48D1063545FC}"/>
              </a:ext>
            </a:extLst>
          </p:cNvPr>
          <p:cNvSpPr txBox="1"/>
          <p:nvPr/>
        </p:nvSpPr>
        <p:spPr>
          <a:xfrm>
            <a:off x="13981725" y="8230745"/>
            <a:ext cx="3125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Known</a:t>
            </a:r>
            <a:endParaRPr lang="en-CA" sz="24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1525AA-048D-4ADF-951D-DAD9D9B270F5}"/>
              </a:ext>
            </a:extLst>
          </p:cNvPr>
          <p:cNvSpPr/>
          <p:nvPr/>
        </p:nvSpPr>
        <p:spPr>
          <a:xfrm>
            <a:off x="9486841" y="9143162"/>
            <a:ext cx="8045544" cy="3418130"/>
          </a:xfrm>
          <a:prstGeom prst="rect">
            <a:avLst/>
          </a:prstGeom>
          <a:noFill/>
          <a:ln w="3810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F47BA8-870A-455C-9FD6-E79102BABF24}"/>
              </a:ext>
            </a:extLst>
          </p:cNvPr>
          <p:cNvSpPr txBox="1"/>
          <p:nvPr/>
        </p:nvSpPr>
        <p:spPr>
          <a:xfrm>
            <a:off x="14288939" y="9728842"/>
            <a:ext cx="312501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rgbClr val="C1B3A5"/>
                </a:solidFill>
                <a:latin typeface="Source Sans Pro"/>
                <a:ea typeface="Source Sans Pro"/>
              </a:rPr>
              <a:t>This requires the insole and the bed to have </a:t>
            </a:r>
            <a:r>
              <a:rPr lang="en-US" sz="2800" b="1">
                <a:solidFill>
                  <a:srgbClr val="C1B3A5"/>
                </a:solidFill>
                <a:latin typeface="Source Sans Pro"/>
                <a:ea typeface="Source Sans Pro"/>
              </a:rPr>
              <a:t>different colored surfaces</a:t>
            </a:r>
            <a:endParaRPr lang="en-CA" sz="2800" b="1">
              <a:solidFill>
                <a:srgbClr val="C1B3A5"/>
              </a:solidFill>
              <a:latin typeface="Source Sans Pro"/>
              <a:ea typeface="Source Sans Pro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5C73030-C365-4086-B053-80D14AC2D8AC}"/>
              </a:ext>
            </a:extLst>
          </p:cNvPr>
          <p:cNvCxnSpPr>
            <a:cxnSpLocks/>
          </p:cNvCxnSpPr>
          <p:nvPr/>
        </p:nvCxnSpPr>
        <p:spPr>
          <a:xfrm>
            <a:off x="14029851" y="9514744"/>
            <a:ext cx="0" cy="2825644"/>
          </a:xfrm>
          <a:prstGeom prst="line">
            <a:avLst/>
          </a:prstGeom>
          <a:ln>
            <a:solidFill>
              <a:srgbClr val="C1B3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E959727-7D4A-44F3-9E10-00FAB7EA8469}"/>
              </a:ext>
            </a:extLst>
          </p:cNvPr>
          <p:cNvSpPr/>
          <p:nvPr/>
        </p:nvSpPr>
        <p:spPr>
          <a:xfrm>
            <a:off x="4555165" y="9167730"/>
            <a:ext cx="890332" cy="1252124"/>
          </a:xfrm>
          <a:prstGeom prst="downArrow">
            <a:avLst>
              <a:gd name="adj1" fmla="val 50000"/>
              <a:gd name="adj2" fmla="val 58108"/>
            </a:avLst>
          </a:prstGeom>
          <a:noFill/>
          <a:ln w="2540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09BE67-1437-47EC-BB1A-4070A21E5E9A}"/>
              </a:ext>
            </a:extLst>
          </p:cNvPr>
          <p:cNvSpPr/>
          <p:nvPr/>
        </p:nvSpPr>
        <p:spPr>
          <a:xfrm>
            <a:off x="2305935" y="10927566"/>
            <a:ext cx="6191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The </a:t>
            </a:r>
            <a:r>
              <a:rPr lang="en-US" sz="2400" b="1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measured length </a:t>
            </a:r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is then compared to the </a:t>
            </a:r>
            <a:r>
              <a:rPr lang="en-US" sz="2400" b="1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expected length </a:t>
            </a:r>
            <a:r>
              <a:rPr lang="en-US" sz="2400">
                <a:solidFill>
                  <a:srgbClr val="333333"/>
                </a:solidFill>
                <a:latin typeface="Source Sans Pro"/>
                <a:ea typeface="Source Sans Pro"/>
                <a:cs typeface="Source Sans Pro" charset="0"/>
              </a:rPr>
              <a:t>from the database fetch</a:t>
            </a:r>
          </a:p>
        </p:txBody>
      </p:sp>
      <p:pic>
        <p:nvPicPr>
          <p:cNvPr id="3078" name="Picture 6" descr="Image result for compare icon">
            <a:extLst>
              <a:ext uri="{FF2B5EF4-FFF2-40B4-BE49-F238E27FC236}">
                <a16:creationId xmlns:a16="http://schemas.microsoft.com/office/drawing/2014/main" id="{2953E172-A0AD-44D0-A51F-FA1D593A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3" y="10682604"/>
            <a:ext cx="828415" cy="8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Measure Icons - Download Free Vector Icons | Noun Project">
            <a:extLst>
              <a:ext uri="{FF2B5EF4-FFF2-40B4-BE49-F238E27FC236}">
                <a16:creationId xmlns:a16="http://schemas.microsoft.com/office/drawing/2014/main" id="{DF8AA8BD-7177-4FE6-A812-421F1BEC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3" y="5430097"/>
            <a:ext cx="828415" cy="82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6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CB520D8B-BDB3-41F1-B7E9-5973AF011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7802" r="44287"/>
          <a:stretch/>
        </p:blipFill>
        <p:spPr>
          <a:xfrm>
            <a:off x="18475107" y="-10779"/>
            <a:ext cx="5902543" cy="137267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4A02F99-D462-479B-9B0A-27B11F85EF87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BD934-FA6D-477B-8BF5-069C0A8830E6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411FDC-85DA-4699-A43C-652B43A0E605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CBADC-5D03-4BE1-9E05-475A3CA241C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855BC8-E5CD-407F-AF6C-5BEFE776DA38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DFF7D-FD85-4B8C-89EB-B6F90C29ED29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C13FF-1808-481A-93BE-47489C426E2F}"/>
              </a:ext>
            </a:extLst>
          </p:cNvPr>
          <p:cNvSpPr txBox="1"/>
          <p:nvPr/>
        </p:nvSpPr>
        <p:spPr>
          <a:xfrm>
            <a:off x="3092805" y="914400"/>
            <a:ext cx="12389161" cy="100283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 (NEW) Orientation Validation Logic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3183EA-5FB3-40D7-BAE1-2A24411B8711}"/>
              </a:ext>
            </a:extLst>
          </p:cNvPr>
          <p:cNvCxnSpPr/>
          <p:nvPr/>
        </p:nvCxnSpPr>
        <p:spPr>
          <a:xfrm>
            <a:off x="8146686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B8CF3A-0C21-45EC-8AF0-4177F240AEA8}"/>
              </a:ext>
            </a:extLst>
          </p:cNvPr>
          <p:cNvSpPr txBox="1"/>
          <p:nvPr/>
        </p:nvSpPr>
        <p:spPr>
          <a:xfrm>
            <a:off x="1829465" y="5586067"/>
            <a:ext cx="6047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Retrieve insole data API returns the orientation of a specific insole (L/R)</a:t>
            </a:r>
            <a:endParaRPr lang="en-CA" sz="280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195500-EB7C-4BEC-B778-5B628287A132}"/>
              </a:ext>
            </a:extLst>
          </p:cNvPr>
          <p:cNvSpPr txBox="1"/>
          <p:nvPr/>
        </p:nvSpPr>
        <p:spPr>
          <a:xfrm>
            <a:off x="10548349" y="5586067"/>
            <a:ext cx="60478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Determines whether the insole is a left or right depending on the largest distance from centerline</a:t>
            </a:r>
            <a:endParaRPr lang="en-CA" sz="280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4C21DC-8CAD-4953-B3D8-A24B40D582E0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9971210" y="6557438"/>
            <a:ext cx="3726537" cy="8603320"/>
            <a:chOff x="20478131" y="2555659"/>
            <a:chExt cx="2643102" cy="6102033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22F2EDE-3B1D-403B-8B25-05C880AEF2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000" b="85500" l="54000" r="79875">
                          <a14:foregroundMark x1="57500" y1="19750" x2="63000" y2="15875"/>
                          <a14:foregroundMark x1="63000" y1="15875" x2="69875" y2="17375"/>
                          <a14:foregroundMark x1="69875" y1="17375" x2="63250" y2="19625"/>
                          <a14:foregroundMark x1="63250" y1="19625" x2="58250" y2="19375"/>
                          <a14:foregroundMark x1="59500" y1="17000" x2="66250" y2="15875"/>
                          <a14:foregroundMark x1="66250" y1="15875" x2="68625" y2="17375"/>
                          <a14:foregroundMark x1="68875" y1="17500" x2="74500" y2="26000"/>
                          <a14:foregroundMark x1="66500" y1="16375" x2="72125" y2="20250"/>
                          <a14:foregroundMark x1="72125" y1="20250" x2="74375" y2="25375"/>
                          <a14:foregroundMark x1="64750" y1="15625" x2="70750" y2="19000"/>
                          <a14:foregroundMark x1="70750" y1="19000" x2="71375" y2="19750"/>
                          <a14:foregroundMark x1="71375" y1="19500" x2="65875" y2="15625"/>
                          <a14:foregroundMark x1="65875" y1="15625" x2="59125" y2="16125"/>
                          <a14:foregroundMark x1="59125" y1="16125" x2="56000" y2="24000"/>
                          <a14:foregroundMark x1="60375" y1="15375" x2="60375" y2="15375"/>
                          <a14:foregroundMark x1="61125" y1="15750" x2="61125" y2="15750"/>
                          <a14:foregroundMark x1="62375" y1="15750" x2="62375" y2="15750"/>
                          <a14:foregroundMark x1="62375" y1="15125" x2="62375" y2="15125"/>
                          <a14:foregroundMark x1="61625" y1="15125" x2="61625" y2="15125"/>
                          <a14:foregroundMark x1="61625" y1="15125" x2="61625" y2="15125"/>
                          <a14:foregroundMark x1="62625" y1="15125" x2="62625" y2="15125"/>
                          <a14:foregroundMark x1="63375" y1="15125" x2="63375" y2="15125"/>
                          <a14:foregroundMark x1="63625" y1="15125" x2="63625" y2="15125"/>
                          <a14:foregroundMark x1="63625" y1="15125" x2="63625" y2="15125"/>
                          <a14:foregroundMark x1="64000" y1="15125" x2="64000" y2="15125"/>
                          <a14:foregroundMark x1="64000" y1="15125" x2="64000" y2="15125"/>
                          <a14:foregroundMark x1="63875" y1="15000" x2="70125" y2="17625"/>
                          <a14:foregroundMark x1="70125" y1="17625" x2="73000" y2="21875"/>
                          <a14:foregroundMark x1="66000" y1="15375" x2="68500" y2="16500"/>
                          <a14:foregroundMark x1="59265" y1="82113" x2="63375" y2="84250"/>
                          <a14:foregroundMark x1="63375" y1="84250" x2="65273" y2="84352"/>
                          <a14:foregroundMark x1="65052" y1="82456" x2="63625" y2="81875"/>
                          <a14:foregroundMark x1="63625" y1="81875" x2="59388" y2="82044"/>
                          <a14:foregroundMark x1="62625" y1="85375" x2="66256" y2="85440"/>
                          <a14:foregroundMark x1="54750" y1="28750" x2="55000" y2="41375"/>
                          <a14:foregroundMark x1="54250" y1="34375" x2="54250" y2="34375"/>
                          <a14:foregroundMark x1="54000" y1="36375" x2="54000" y2="36375"/>
                          <a14:foregroundMark x1="54125" y1="37375" x2="54125" y2="37375"/>
                          <a14:foregroundMark x1="58625" y1="17000" x2="58625" y2="17000"/>
                          <a14:foregroundMark x1="58250" y1="17500" x2="58250" y2="17500"/>
                          <a14:foregroundMark x1="57875" y1="18125" x2="57875" y2="18125"/>
                          <a14:foregroundMark x1="57500" y1="18875" x2="57500" y2="18875"/>
                          <a14:foregroundMark x1="57000" y1="19625" x2="57000" y2="19625"/>
                          <a14:foregroundMark x1="56875" y1="20500" x2="56875" y2="20500"/>
                          <a14:foregroundMark x1="56500" y1="21125" x2="56500" y2="21125"/>
                          <a14:foregroundMark x1="56125" y1="22000" x2="56125" y2="22000"/>
                          <a14:foregroundMark x1="55750" y1="22875" x2="55750" y2="22875"/>
                          <a14:foregroundMark x1="55500" y1="24250" x2="55500" y2="24250"/>
                          <a14:foregroundMark x1="55375" y1="23750" x2="55375" y2="23750"/>
                          <a14:foregroundMark x1="54875" y1="25000" x2="54875" y2="25000"/>
                          <a14:foregroundMark x1="75125" y1="26375" x2="75125" y2="26375"/>
                          <a14:foregroundMark x1="75125" y1="27500" x2="75125" y2="27500"/>
                          <a14:foregroundMark x1="75625" y1="29125" x2="75625" y2="29125"/>
                          <a14:foregroundMark x1="76125" y1="30750" x2="76125" y2="30750"/>
                          <a14:backgroundMark x1="56875" y1="80750" x2="58125" y2="82750"/>
                          <a14:backgroundMark x1="70875" y1="84125" x2="66875" y2="86125"/>
                          <a14:backgroundMark x1="54875" y1="25125" x2="54875" y2="25125"/>
                          <a14:backgroundMark x1="54875" y1="25875" x2="54875" y2="25875"/>
                          <a14:backgroundMark x1="55125" y1="25500" x2="55000" y2="25875"/>
                        </a14:backgroundRemoval>
                      </a14:imgEffect>
                    </a14:imgLayer>
                  </a14:imgProps>
                </a:ext>
              </a:extLst>
            </a:blip>
            <a:srcRect l="51394" t="12433" r="16823" b="11351"/>
            <a:stretch/>
          </p:blipFill>
          <p:spPr>
            <a:xfrm>
              <a:off x="20642639" y="2714091"/>
              <a:ext cx="2478593" cy="5943601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0C94BF-E502-4AF4-B870-4BDE4AB9A6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759650" y="5484880"/>
              <a:ext cx="5863173" cy="4732"/>
            </a:xfrm>
            <a:prstGeom prst="straightConnector1">
              <a:avLst/>
            </a:prstGeom>
            <a:ln w="25400">
              <a:solidFill>
                <a:srgbClr val="81818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AD30341-FEBC-40F0-9089-7B827B2169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1799681" y="7097281"/>
              <a:ext cx="1" cy="2643102"/>
            </a:xfrm>
            <a:prstGeom prst="straightConnector1">
              <a:avLst/>
            </a:prstGeom>
            <a:ln w="25400">
              <a:solidFill>
                <a:srgbClr val="81818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E38B1-C229-48BF-9294-B63CA66CFE0F}"/>
              </a:ext>
            </a:extLst>
          </p:cNvPr>
          <p:cNvCxnSpPr>
            <a:cxnSpLocks/>
          </p:cNvCxnSpPr>
          <p:nvPr/>
        </p:nvCxnSpPr>
        <p:spPr>
          <a:xfrm>
            <a:off x="7737500" y="9504584"/>
            <a:ext cx="0" cy="115250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C67B0E-9868-4B21-AEA6-0C91EC3949D6}"/>
              </a:ext>
            </a:extLst>
          </p:cNvPr>
          <p:cNvCxnSpPr>
            <a:cxnSpLocks/>
          </p:cNvCxnSpPr>
          <p:nvPr/>
        </p:nvCxnSpPr>
        <p:spPr>
          <a:xfrm>
            <a:off x="7737500" y="10702864"/>
            <a:ext cx="0" cy="13652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52D59E-812C-4DD6-87B0-3213D6F2514C}"/>
              </a:ext>
            </a:extLst>
          </p:cNvPr>
          <p:cNvCxnSpPr>
            <a:cxnSpLocks/>
          </p:cNvCxnSpPr>
          <p:nvPr/>
        </p:nvCxnSpPr>
        <p:spPr>
          <a:xfrm flipH="1">
            <a:off x="7938206" y="9514302"/>
            <a:ext cx="5495826" cy="0"/>
          </a:xfrm>
          <a:prstGeom prst="line">
            <a:avLst/>
          </a:prstGeom>
          <a:ln w="25400">
            <a:solidFill>
              <a:srgbClr val="E7E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EF60C1-33EF-467F-B1E6-86214712D595}"/>
              </a:ext>
            </a:extLst>
          </p:cNvPr>
          <p:cNvCxnSpPr>
            <a:cxnSpLocks/>
          </p:cNvCxnSpPr>
          <p:nvPr/>
        </p:nvCxnSpPr>
        <p:spPr>
          <a:xfrm flipH="1" flipV="1">
            <a:off x="7938206" y="12075965"/>
            <a:ext cx="5024486" cy="0"/>
          </a:xfrm>
          <a:prstGeom prst="line">
            <a:avLst/>
          </a:prstGeom>
          <a:ln w="25400">
            <a:solidFill>
              <a:srgbClr val="E7E7E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241EB5-ACD5-4B90-851A-F74553853BC9}"/>
              </a:ext>
            </a:extLst>
          </p:cNvPr>
          <p:cNvCxnSpPr>
            <a:cxnSpLocks/>
          </p:cNvCxnSpPr>
          <p:nvPr/>
        </p:nvCxnSpPr>
        <p:spPr>
          <a:xfrm>
            <a:off x="1625600" y="7798212"/>
            <a:ext cx="14970624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36760BB-67C0-44D6-B190-43E4E28BBF8A}"/>
              </a:ext>
            </a:extLst>
          </p:cNvPr>
          <p:cNvSpPr txBox="1"/>
          <p:nvPr/>
        </p:nvSpPr>
        <p:spPr>
          <a:xfrm>
            <a:off x="2225269" y="9833080"/>
            <a:ext cx="4163685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CA" sz="2800" b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outside of the sole 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will </a:t>
            </a:r>
            <a:r>
              <a:rPr lang="en-CA" sz="2800" b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always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have the </a:t>
            </a:r>
            <a:r>
              <a:rPr lang="en-CA" sz="2800" b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largest measurement 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 the centerline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C86426A-E2EE-49DF-A8E8-1048580848E3}"/>
              </a:ext>
            </a:extLst>
          </p:cNvPr>
          <p:cNvSpPr/>
          <p:nvPr/>
        </p:nvSpPr>
        <p:spPr>
          <a:xfrm>
            <a:off x="1783383" y="9651633"/>
            <a:ext cx="5054183" cy="2178777"/>
          </a:xfrm>
          <a:prstGeom prst="rect">
            <a:avLst/>
          </a:prstGeom>
          <a:noFill/>
          <a:ln w="4445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CC7B03-4D32-438D-A189-FAB89BE0FF32}"/>
              </a:ext>
            </a:extLst>
          </p:cNvPr>
          <p:cNvGrpSpPr/>
          <p:nvPr/>
        </p:nvGrpSpPr>
        <p:grpSpPr>
          <a:xfrm>
            <a:off x="1829465" y="4384571"/>
            <a:ext cx="5988317" cy="817519"/>
            <a:chOff x="1346865" y="4300218"/>
            <a:chExt cx="5988317" cy="817519"/>
          </a:xfrm>
        </p:grpSpPr>
        <p:pic>
          <p:nvPicPr>
            <p:cNvPr id="76" name="Picture 2" descr="Api - Free computer icons">
              <a:extLst>
                <a:ext uri="{FF2B5EF4-FFF2-40B4-BE49-F238E27FC236}">
                  <a16:creationId xmlns:a16="http://schemas.microsoft.com/office/drawing/2014/main" id="{5787FBEE-5EC1-4F88-B82B-61FE2B747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865" y="4300218"/>
              <a:ext cx="817519" cy="817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C64F8B-0E26-45FF-9F30-2AD0F9D5A009}"/>
                </a:ext>
              </a:extLst>
            </p:cNvPr>
            <p:cNvSpPr txBox="1"/>
            <p:nvPr/>
          </p:nvSpPr>
          <p:spPr>
            <a:xfrm>
              <a:off x="2455047" y="4385811"/>
              <a:ext cx="488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Montserrat"/>
                </a:rPr>
                <a:t>API Fetch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5D9CD1-CAD3-421C-89FC-D0CA67DEB765}"/>
              </a:ext>
            </a:extLst>
          </p:cNvPr>
          <p:cNvGrpSpPr/>
          <p:nvPr/>
        </p:nvGrpSpPr>
        <p:grpSpPr>
          <a:xfrm>
            <a:off x="10546419" y="4372234"/>
            <a:ext cx="6179652" cy="842192"/>
            <a:chOff x="10063819" y="4444250"/>
            <a:chExt cx="6179652" cy="842192"/>
          </a:xfrm>
        </p:grpSpPr>
        <p:pic>
          <p:nvPicPr>
            <p:cNvPr id="2050" name="Picture 2" descr="OpenCV Launching Kickstarter Campaign for New AI Courses | by Synced |  SyncedReview | Medium">
              <a:extLst>
                <a:ext uri="{FF2B5EF4-FFF2-40B4-BE49-F238E27FC236}">
                  <a16:creationId xmlns:a16="http://schemas.microsoft.com/office/drawing/2014/main" id="{1F359236-D39C-4AC2-816C-623F3EABA0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51" t="25636" r="59073" b="21652"/>
            <a:stretch/>
          </p:blipFill>
          <p:spPr bwMode="auto">
            <a:xfrm>
              <a:off x="10063819" y="4444250"/>
              <a:ext cx="862418" cy="84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52EBBE-3587-46FB-A9C8-0F6C9EB335F0}"/>
                </a:ext>
              </a:extLst>
            </p:cNvPr>
            <p:cNvSpPr txBox="1"/>
            <p:nvPr/>
          </p:nvSpPr>
          <p:spPr>
            <a:xfrm>
              <a:off x="11100491" y="4541502"/>
              <a:ext cx="514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0000"/>
                  </a:solidFill>
                  <a:latin typeface="Montserrat"/>
                </a:rPr>
                <a:t>OpenCV Algorithm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35809C-E8C5-4F30-9B6E-DCF79C4C97B3}"/>
              </a:ext>
            </a:extLst>
          </p:cNvPr>
          <p:cNvCxnSpPr>
            <a:cxnSpLocks/>
          </p:cNvCxnSpPr>
          <p:nvPr/>
        </p:nvCxnSpPr>
        <p:spPr>
          <a:xfrm>
            <a:off x="1854906" y="5354164"/>
            <a:ext cx="5943600" cy="2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049ECE-9B72-4DBA-AD30-F3117E197787}"/>
              </a:ext>
            </a:extLst>
          </p:cNvPr>
          <p:cNvCxnSpPr>
            <a:cxnSpLocks/>
          </p:cNvCxnSpPr>
          <p:nvPr/>
        </p:nvCxnSpPr>
        <p:spPr>
          <a:xfrm>
            <a:off x="10546419" y="5323458"/>
            <a:ext cx="5943600" cy="30706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i - Free computer icons">
            <a:extLst>
              <a:ext uri="{FF2B5EF4-FFF2-40B4-BE49-F238E27FC236}">
                <a16:creationId xmlns:a16="http://schemas.microsoft.com/office/drawing/2014/main" id="{67426916-E25E-4215-B311-08D5CC63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78" y="4123378"/>
            <a:ext cx="927036" cy="92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jumping in the air&#10;&#10;Description automatically generated">
            <a:extLst>
              <a:ext uri="{FF2B5EF4-FFF2-40B4-BE49-F238E27FC236}">
                <a16:creationId xmlns:a16="http://schemas.microsoft.com/office/drawing/2014/main" id="{6CE1355D-DDB6-4233-B05F-77A4C8C8F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2" r="22939"/>
          <a:stretch/>
        </p:blipFill>
        <p:spPr>
          <a:xfrm>
            <a:off x="-1" y="0"/>
            <a:ext cx="6724159" cy="13742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53EFC2-897B-4CF3-8485-42B6552645F0}"/>
              </a:ext>
            </a:extLst>
          </p:cNvPr>
          <p:cNvSpPr txBox="1"/>
          <p:nvPr/>
        </p:nvSpPr>
        <p:spPr>
          <a:xfrm>
            <a:off x="11186587" y="914400"/>
            <a:ext cx="8264635" cy="100283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Weight Validation Logic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F319AC-741F-4238-9ED8-8EB08A64A053}"/>
              </a:ext>
            </a:extLst>
          </p:cNvPr>
          <p:cNvCxnSpPr/>
          <p:nvPr/>
        </p:nvCxnSpPr>
        <p:spPr>
          <a:xfrm>
            <a:off x="14178208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02F99-D462-479B-9B0A-27B11F85EF87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BD934-FA6D-477B-8BF5-069C0A8830E6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411FDC-85DA-4699-A43C-652B43A0E605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CBADC-5D03-4BE1-9E05-475A3CA241C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855BC8-E5CD-407F-AF6C-5BEFE776DA38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DFF7D-FD85-4B8C-89EB-B6F90C29ED29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1D2A1-E1C5-40A1-9C52-C192FA1D5363}"/>
              </a:ext>
            </a:extLst>
          </p:cNvPr>
          <p:cNvSpPr txBox="1"/>
          <p:nvPr/>
        </p:nvSpPr>
        <p:spPr>
          <a:xfrm>
            <a:off x="8363879" y="6091010"/>
            <a:ext cx="3218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333333"/>
                </a:solidFill>
                <a:latin typeface="Montserrat"/>
                <a:ea typeface="Source Sans Pro" panose="020B0503030403020204" pitchFamily="34" charset="0"/>
              </a:rPr>
              <a:t>Extruded Volume</a:t>
            </a:r>
            <a:endParaRPr lang="en-CA" sz="3200" b="1">
              <a:solidFill>
                <a:srgbClr val="333333"/>
              </a:solidFill>
              <a:latin typeface="Montserrat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B2FCC-3B47-428A-BCD3-49843B6D7068}"/>
              </a:ext>
            </a:extLst>
          </p:cNvPr>
          <p:cNvSpPr txBox="1"/>
          <p:nvPr/>
        </p:nvSpPr>
        <p:spPr>
          <a:xfrm>
            <a:off x="12727103" y="6063776"/>
            <a:ext cx="3296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333333"/>
                </a:solidFill>
                <a:latin typeface="Montserrat"/>
                <a:ea typeface="Source Sans Pro" panose="020B0503030403020204" pitchFamily="34" charset="0"/>
              </a:rPr>
              <a:t>Volume to Weight</a:t>
            </a:r>
            <a:endParaRPr lang="en-CA" sz="3200" b="1">
              <a:solidFill>
                <a:srgbClr val="333333"/>
              </a:solidFill>
              <a:latin typeface="Montserrat"/>
              <a:ea typeface="Source Sans Pro" panose="020B0503030403020204" pitchFamily="34" charset="0"/>
            </a:endParaRPr>
          </a:p>
        </p:txBody>
      </p:sp>
      <p:pic>
        <p:nvPicPr>
          <p:cNvPr id="4102" name="Picture 6" descr="Image result for volume icon">
            <a:extLst>
              <a:ext uri="{FF2B5EF4-FFF2-40B4-BE49-F238E27FC236}">
                <a16:creationId xmlns:a16="http://schemas.microsoft.com/office/drawing/2014/main" id="{B7402441-25F8-4E3B-AB03-3F8B5DB9A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346" y="4105991"/>
            <a:ext cx="961810" cy="9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mass icon">
            <a:extLst>
              <a:ext uri="{FF2B5EF4-FFF2-40B4-BE49-F238E27FC236}">
                <a16:creationId xmlns:a16="http://schemas.microsoft.com/office/drawing/2014/main" id="{17947377-A327-4F00-B6C4-E957613B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132" y="4175266"/>
            <a:ext cx="989055" cy="85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Image result for scale icon">
            <a:extLst>
              <a:ext uri="{FF2B5EF4-FFF2-40B4-BE49-F238E27FC236}">
                <a16:creationId xmlns:a16="http://schemas.microsoft.com/office/drawing/2014/main" id="{AE233467-0B0E-4EC7-94A7-D47060222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335" y="4032889"/>
            <a:ext cx="1138572" cy="113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4431FD-16D5-4B95-918C-3A1516EEEFB8}"/>
              </a:ext>
            </a:extLst>
          </p:cNvPr>
          <p:cNvSpPr/>
          <p:nvPr/>
        </p:nvSpPr>
        <p:spPr>
          <a:xfrm>
            <a:off x="7339263" y="3344786"/>
            <a:ext cx="8927431" cy="6555040"/>
          </a:xfrm>
          <a:prstGeom prst="rect">
            <a:avLst/>
          </a:prstGeom>
          <a:noFill/>
          <a:ln w="4445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669C85-448F-4A77-9E0E-AAB75959C992}"/>
              </a:ext>
            </a:extLst>
          </p:cNvPr>
          <p:cNvSpPr/>
          <p:nvPr/>
        </p:nvSpPr>
        <p:spPr>
          <a:xfrm>
            <a:off x="18513424" y="3344785"/>
            <a:ext cx="5285040" cy="6555041"/>
          </a:xfrm>
          <a:prstGeom prst="rect">
            <a:avLst/>
          </a:prstGeom>
          <a:noFill/>
          <a:ln w="4445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106" name="Picture 10" descr="Image result for compare icon">
            <a:extLst>
              <a:ext uri="{FF2B5EF4-FFF2-40B4-BE49-F238E27FC236}">
                <a16:creationId xmlns:a16="http://schemas.microsoft.com/office/drawing/2014/main" id="{0360BA1D-62FE-4438-8101-25CD7A66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227" y="6176979"/>
            <a:ext cx="1217664" cy="121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E0ADFE-C117-4704-BDCB-95AA55E87DDF}"/>
              </a:ext>
            </a:extLst>
          </p:cNvPr>
          <p:cNvCxnSpPr>
            <a:endCxn id="4102" idx="1"/>
          </p:cNvCxnSpPr>
          <p:nvPr/>
        </p:nvCxnSpPr>
        <p:spPr>
          <a:xfrm flipV="1">
            <a:off x="8699454" y="4586896"/>
            <a:ext cx="2625892" cy="26606"/>
          </a:xfrm>
          <a:prstGeom prst="straightConnector1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CE751D-AE43-43DD-91D5-276D0AAFDC51}"/>
              </a:ext>
            </a:extLst>
          </p:cNvPr>
          <p:cNvCxnSpPr>
            <a:stCxn id="4102" idx="3"/>
            <a:endCxn id="4104" idx="1"/>
          </p:cNvCxnSpPr>
          <p:nvPr/>
        </p:nvCxnSpPr>
        <p:spPr>
          <a:xfrm>
            <a:off x="12287156" y="4586896"/>
            <a:ext cx="2490976" cy="15279"/>
          </a:xfrm>
          <a:prstGeom prst="straightConnector1">
            <a:avLst/>
          </a:prstGeom>
          <a:ln w="254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3116C9-D4F9-4C05-9043-8524279AC9DA}"/>
              </a:ext>
            </a:extLst>
          </p:cNvPr>
          <p:cNvSpPr txBox="1"/>
          <p:nvPr/>
        </p:nvSpPr>
        <p:spPr>
          <a:xfrm>
            <a:off x="10154651" y="3025467"/>
            <a:ext cx="32966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1B3A5"/>
                </a:solidFill>
                <a:latin typeface="Montserrat"/>
                <a:ea typeface="Source Sans Pro" panose="020B0503030403020204" pitchFamily="34" charset="0"/>
              </a:rPr>
              <a:t>Theoretical</a:t>
            </a:r>
            <a:endParaRPr lang="en-CA" b="1">
              <a:solidFill>
                <a:srgbClr val="C1B3A5"/>
              </a:solidFill>
              <a:latin typeface="Montserrat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5AEF9C-0F6B-4F3F-A82C-6EA21F64A2FF}"/>
              </a:ext>
            </a:extLst>
          </p:cNvPr>
          <p:cNvSpPr txBox="1"/>
          <p:nvPr/>
        </p:nvSpPr>
        <p:spPr>
          <a:xfrm>
            <a:off x="19459253" y="3056720"/>
            <a:ext cx="329665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C1B3A5"/>
                </a:solidFill>
                <a:latin typeface="Montserrat"/>
                <a:ea typeface="Source Sans Pro" panose="020B0503030403020204" pitchFamily="34" charset="0"/>
              </a:rPr>
              <a:t>Experimental</a:t>
            </a:r>
            <a:endParaRPr lang="en-CA" b="1">
              <a:solidFill>
                <a:srgbClr val="C1B3A5"/>
              </a:solidFill>
              <a:latin typeface="Montserrat"/>
              <a:ea typeface="Source Sans Pro" panose="020B0503030403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01E0FF-F8E4-4256-B13E-2E7D5E853246}"/>
              </a:ext>
            </a:extLst>
          </p:cNvPr>
          <p:cNvSpPr/>
          <p:nvPr/>
        </p:nvSpPr>
        <p:spPr>
          <a:xfrm>
            <a:off x="7601144" y="6022153"/>
            <a:ext cx="685800" cy="685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en-CA" sz="2800" b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6D57C2-F15F-45D1-BE1E-19EE733464F7}"/>
              </a:ext>
            </a:extLst>
          </p:cNvPr>
          <p:cNvSpPr/>
          <p:nvPr/>
        </p:nvSpPr>
        <p:spPr>
          <a:xfrm>
            <a:off x="11964774" y="6024369"/>
            <a:ext cx="685800" cy="685800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endParaRPr lang="en-CA" sz="2800" b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5EB79BD-FF2D-475D-84C2-CBE34CF59F85}"/>
              </a:ext>
            </a:extLst>
          </p:cNvPr>
          <p:cNvSpPr/>
          <p:nvPr/>
        </p:nvSpPr>
        <p:spPr>
          <a:xfrm>
            <a:off x="9587041" y="3991116"/>
            <a:ext cx="685800" cy="685800"/>
          </a:xfrm>
          <a:prstGeom prst="ellipse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en-CA" sz="2800" b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044848-6D5E-4E58-BF9C-A5750093F002}"/>
              </a:ext>
            </a:extLst>
          </p:cNvPr>
          <p:cNvSpPr/>
          <p:nvPr/>
        </p:nvSpPr>
        <p:spPr>
          <a:xfrm>
            <a:off x="13103292" y="3991116"/>
            <a:ext cx="685800" cy="685800"/>
          </a:xfrm>
          <a:prstGeom prst="ellipse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endParaRPr lang="en-CA" sz="2800" b="1">
              <a:solidFill>
                <a:schemeClr val="tx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A39B1C-32F8-4FDF-BAC9-4B26B0BA8FA7}"/>
              </a:ext>
            </a:extLst>
          </p:cNvPr>
          <p:cNvSpPr txBox="1"/>
          <p:nvPr/>
        </p:nvSpPr>
        <p:spPr>
          <a:xfrm>
            <a:off x="8363879" y="6895838"/>
            <a:ext cx="31422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extruded volume 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fetched from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database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using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APIs</a:t>
            </a:r>
            <a:endParaRPr lang="en-CA" sz="2800" b="1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C1775-2022-428D-B425-B9C086423DAC}"/>
              </a:ext>
            </a:extLst>
          </p:cNvPr>
          <p:cNvSpPr txBox="1"/>
          <p:nvPr/>
        </p:nvSpPr>
        <p:spPr>
          <a:xfrm>
            <a:off x="12727103" y="6813045"/>
            <a:ext cx="32966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weight of the insole is calculated by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multiplying the volume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of the print by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density of TPU</a:t>
            </a:r>
            <a:endParaRPr lang="en-CA" sz="2800" b="1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EC947B-3196-40E9-BEE1-764A3198DDF6}"/>
              </a:ext>
            </a:extLst>
          </p:cNvPr>
          <p:cNvCxnSpPr/>
          <p:nvPr/>
        </p:nvCxnSpPr>
        <p:spPr>
          <a:xfrm>
            <a:off x="7721459" y="5534527"/>
            <a:ext cx="8045728" cy="0"/>
          </a:xfrm>
          <a:prstGeom prst="line">
            <a:avLst/>
          </a:prstGeom>
          <a:ln>
            <a:solidFill>
              <a:srgbClr val="C1B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840CDA-D32B-4A0D-A171-51FA9A61E090}"/>
              </a:ext>
            </a:extLst>
          </p:cNvPr>
          <p:cNvCxnSpPr>
            <a:cxnSpLocks/>
          </p:cNvCxnSpPr>
          <p:nvPr/>
        </p:nvCxnSpPr>
        <p:spPr>
          <a:xfrm>
            <a:off x="18733042" y="5534527"/>
            <a:ext cx="4800726" cy="0"/>
          </a:xfrm>
          <a:prstGeom prst="line">
            <a:avLst/>
          </a:prstGeom>
          <a:ln>
            <a:solidFill>
              <a:srgbClr val="C1B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939262-DB76-42B3-BCCE-C8EC8F3A46A1}"/>
              </a:ext>
            </a:extLst>
          </p:cNvPr>
          <p:cNvSpPr txBox="1"/>
          <p:nvPr/>
        </p:nvSpPr>
        <p:spPr>
          <a:xfrm>
            <a:off x="19075436" y="6102145"/>
            <a:ext cx="3296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333333"/>
                </a:solidFill>
                <a:latin typeface="Montserrat"/>
                <a:ea typeface="Source Sans Pro" panose="020B0503030403020204" pitchFamily="34" charset="0"/>
              </a:rPr>
              <a:t>Measured Weight</a:t>
            </a:r>
            <a:endParaRPr lang="en-CA" sz="3200" b="1">
              <a:solidFill>
                <a:srgbClr val="333333"/>
              </a:solidFill>
              <a:latin typeface="Montserrat"/>
              <a:ea typeface="Source Sans Pro" panose="020B05030304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D441A-78B4-4BF6-A349-A40935F4298C}"/>
              </a:ext>
            </a:extLst>
          </p:cNvPr>
          <p:cNvSpPr txBox="1"/>
          <p:nvPr/>
        </p:nvSpPr>
        <p:spPr>
          <a:xfrm>
            <a:off x="19075436" y="6799139"/>
            <a:ext cx="4458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weight of the real insole is measured using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load cells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mounted on the rig. The load cells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act as a scale 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their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output is converted to a weight.</a:t>
            </a:r>
            <a:endParaRPr lang="en-CA" sz="2800" b="1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87DFA0A-8A18-4BF2-A8D6-08DD491763B2}"/>
              </a:ext>
            </a:extLst>
          </p:cNvPr>
          <p:cNvCxnSpPr>
            <a:cxnSpLocks/>
          </p:cNvCxnSpPr>
          <p:nvPr/>
        </p:nvCxnSpPr>
        <p:spPr>
          <a:xfrm>
            <a:off x="7339263" y="10644116"/>
            <a:ext cx="16459201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49AE62-3699-48B2-B239-44568239B06B}"/>
              </a:ext>
            </a:extLst>
          </p:cNvPr>
          <p:cNvSpPr txBox="1"/>
          <p:nvPr/>
        </p:nvSpPr>
        <p:spPr>
          <a:xfrm>
            <a:off x="7339263" y="11212900"/>
            <a:ext cx="164592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The strain in the load cell from an applied force produces an electrical resistance . When the 4 load cells are connected in a Wheatstone circuit, the total weight can be determined by measuring the voltage across the cells and converting it to a weight.</a:t>
            </a:r>
            <a:endParaRPr lang="en-CA" sz="28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25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637BF3E6-4230-45DB-8168-409E8B263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36685" r="37347"/>
          <a:stretch/>
        </p:blipFill>
        <p:spPr>
          <a:xfrm>
            <a:off x="18432377" y="0"/>
            <a:ext cx="5945273" cy="13736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53EFC2-897B-4CF3-8485-42B6552645F0}"/>
              </a:ext>
            </a:extLst>
          </p:cNvPr>
          <p:cNvSpPr txBox="1"/>
          <p:nvPr/>
        </p:nvSpPr>
        <p:spPr>
          <a:xfrm>
            <a:off x="4162677" y="914400"/>
            <a:ext cx="10249409" cy="100283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Compression Validation Logic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F319AC-741F-4238-9ED8-8EB08A64A053}"/>
              </a:ext>
            </a:extLst>
          </p:cNvPr>
          <p:cNvCxnSpPr/>
          <p:nvPr/>
        </p:nvCxnSpPr>
        <p:spPr>
          <a:xfrm>
            <a:off x="8146686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02F99-D462-479B-9B0A-27B11F85EF87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BD934-FA6D-477B-8BF5-069C0A8830E6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411FDC-85DA-4699-A43C-652B43A0E605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CBADC-5D03-4BE1-9E05-475A3CA241C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855BC8-E5CD-407F-AF6C-5BEFE776DA38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DFF7D-FD85-4B8C-89EB-B6F90C29ED29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17229-B953-46BB-B9E2-B5992D894024}"/>
              </a:ext>
            </a:extLst>
          </p:cNvPr>
          <p:cNvSpPr txBox="1"/>
          <p:nvPr/>
        </p:nvSpPr>
        <p:spPr>
          <a:xfrm>
            <a:off x="1105902" y="11567970"/>
            <a:ext cx="16362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The experimental set of results will be conceived with the rig when it is 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complete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and will correlate the 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applied force on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 the heel at a specific displacement with respect to the </a:t>
            </a:r>
            <a:r>
              <a:rPr lang="en-US" sz="2800" b="1">
                <a:latin typeface="Source Sans Pro" panose="020B0503030403020204" pitchFamily="34" charset="0"/>
                <a:ea typeface="Source Sans Pro" panose="020B0503030403020204" pitchFamily="34" charset="0"/>
              </a:rPr>
              <a:t>street size of the insole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CA" sz="28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457BA4-09C1-4C9D-BE3B-968808E9EC32}"/>
              </a:ext>
            </a:extLst>
          </p:cNvPr>
          <p:cNvCxnSpPr>
            <a:cxnSpLocks/>
          </p:cNvCxnSpPr>
          <p:nvPr/>
        </p:nvCxnSpPr>
        <p:spPr>
          <a:xfrm>
            <a:off x="1113984" y="10678646"/>
            <a:ext cx="16459201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BEAEBB0-3B03-406B-A65E-30E0B2D80638}"/>
              </a:ext>
            </a:extLst>
          </p:cNvPr>
          <p:cNvSpPr txBox="1"/>
          <p:nvPr/>
        </p:nvSpPr>
        <p:spPr>
          <a:xfrm>
            <a:off x="2315393" y="3908843"/>
            <a:ext cx="4880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ontserrat"/>
              </a:rPr>
              <a:t>Compression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7D09EF-CB41-48E7-9BFB-FC67D483E327}"/>
              </a:ext>
            </a:extLst>
          </p:cNvPr>
          <p:cNvSpPr/>
          <p:nvPr/>
        </p:nvSpPr>
        <p:spPr>
          <a:xfrm>
            <a:off x="1448549" y="4940641"/>
            <a:ext cx="594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linear actuator is used to get a compression reading at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heel of the sole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73835-F995-4E64-9E15-8CA6A45ABD07}"/>
              </a:ext>
            </a:extLst>
          </p:cNvPr>
          <p:cNvSpPr/>
          <p:nvPr/>
        </p:nvSpPr>
        <p:spPr>
          <a:xfrm>
            <a:off x="1448549" y="8483220"/>
            <a:ext cx="594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average of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50 readings 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are used to account for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variability in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815D6-8D6F-4051-8E61-87F5DE9FCA75}"/>
              </a:ext>
            </a:extLst>
          </p:cNvPr>
          <p:cNvSpPr/>
          <p:nvPr/>
        </p:nvSpPr>
        <p:spPr>
          <a:xfrm>
            <a:off x="1448549" y="6711931"/>
            <a:ext cx="594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compression occurs at a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fixed displacement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The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force applied 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is then measured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61370C-E7C2-45AD-87A0-C38D0F8E4D9D}"/>
              </a:ext>
            </a:extLst>
          </p:cNvPr>
          <p:cNvCxnSpPr>
            <a:cxnSpLocks/>
          </p:cNvCxnSpPr>
          <p:nvPr/>
        </p:nvCxnSpPr>
        <p:spPr>
          <a:xfrm>
            <a:off x="1448548" y="4657270"/>
            <a:ext cx="5943600" cy="2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D4E3B37-F35E-4EAF-A342-326376051D36}"/>
              </a:ext>
            </a:extLst>
          </p:cNvPr>
          <p:cNvSpPr txBox="1"/>
          <p:nvPr/>
        </p:nvSpPr>
        <p:spPr>
          <a:xfrm>
            <a:off x="11840105" y="3933859"/>
            <a:ext cx="5142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Montserrat"/>
              </a:rPr>
              <a:t>Validation Algorithm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09429-4E39-4BE9-AA6D-8942D620B579}"/>
              </a:ext>
            </a:extLst>
          </p:cNvPr>
          <p:cNvSpPr/>
          <p:nvPr/>
        </p:nvSpPr>
        <p:spPr>
          <a:xfrm>
            <a:off x="11096535" y="6325636"/>
            <a:ext cx="5943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mean force is compared to an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experimental set of results </a:t>
            </a:r>
            <a:r>
              <a:rPr lang="en-US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has to be correct within a certain </a:t>
            </a:r>
            <a:r>
              <a:rPr lang="en-US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margin of error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9A9976-BCDC-485A-8834-029873FC0484}"/>
              </a:ext>
            </a:extLst>
          </p:cNvPr>
          <p:cNvCxnSpPr>
            <a:cxnSpLocks/>
          </p:cNvCxnSpPr>
          <p:nvPr/>
        </p:nvCxnSpPr>
        <p:spPr>
          <a:xfrm>
            <a:off x="11026071" y="4651580"/>
            <a:ext cx="5943600" cy="30706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ompression icon">
            <a:extLst>
              <a:ext uri="{FF2B5EF4-FFF2-40B4-BE49-F238E27FC236}">
                <a16:creationId xmlns:a16="http://schemas.microsoft.com/office/drawing/2014/main" id="{1939D478-C35F-4527-8A78-5AF238BD2B7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t="14596" r="10407" b="17650"/>
          <a:stretch/>
        </p:blipFill>
        <p:spPr bwMode="auto">
          <a:xfrm>
            <a:off x="1448548" y="388910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9D3B72-D02F-48B3-9C90-12CF562B442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026071" y="3914124"/>
            <a:ext cx="685800" cy="685800"/>
          </a:xfrm>
          <a:prstGeom prst="rect">
            <a:avLst/>
          </a:prstGeom>
        </p:spPr>
      </p:pic>
      <p:sp>
        <p:nvSpPr>
          <p:cNvPr id="30" name="Half Frame 29">
            <a:extLst>
              <a:ext uri="{FF2B5EF4-FFF2-40B4-BE49-F238E27FC236}">
                <a16:creationId xmlns:a16="http://schemas.microsoft.com/office/drawing/2014/main" id="{C598FFF1-CD4F-442D-B4E0-20B8E8D40DF4}"/>
              </a:ext>
            </a:extLst>
          </p:cNvPr>
          <p:cNvSpPr>
            <a:spLocks noChangeAspect="1"/>
          </p:cNvSpPr>
          <p:nvPr/>
        </p:nvSpPr>
        <p:spPr>
          <a:xfrm rot="8113877">
            <a:off x="6698685" y="4951062"/>
            <a:ext cx="3200400" cy="3246120"/>
          </a:xfrm>
          <a:prstGeom prst="halfFrame">
            <a:avLst>
              <a:gd name="adj1" fmla="val 7393"/>
              <a:gd name="adj2" fmla="val 6051"/>
            </a:avLst>
          </a:prstGeom>
          <a:noFill/>
          <a:ln w="53975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3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F664B65-7EF1-414C-AE58-0BF4DC4963A8}"/>
              </a:ext>
            </a:extLst>
          </p:cNvPr>
          <p:cNvSpPr txBox="1"/>
          <p:nvPr/>
        </p:nvSpPr>
        <p:spPr>
          <a:xfrm>
            <a:off x="8876250" y="2541134"/>
            <a:ext cx="409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818181"/>
                </a:solidFill>
                <a:latin typeface="Montserrat"/>
              </a:rPr>
              <a:t>Theoretical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C9F61AE6-C661-471F-A5A3-7DEED87EB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0" b="24440"/>
          <a:stretch/>
        </p:blipFill>
        <p:spPr>
          <a:xfrm>
            <a:off x="-3176" y="9351669"/>
            <a:ext cx="24380825" cy="4364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53EFC2-897B-4CF3-8485-42B6552645F0}"/>
              </a:ext>
            </a:extLst>
          </p:cNvPr>
          <p:cNvSpPr txBox="1"/>
          <p:nvPr/>
        </p:nvSpPr>
        <p:spPr>
          <a:xfrm>
            <a:off x="7253489" y="914400"/>
            <a:ext cx="9870715" cy="1002839"/>
          </a:xfrm>
          <a:prstGeom prst="rect">
            <a:avLst/>
          </a:prstGeom>
          <a:noFill/>
        </p:spPr>
        <p:txBody>
          <a:bodyPr wrap="none" lIns="91440" tIns="45720" rIns="91440" bIns="45720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CA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Arch Profile Validation Logic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F319AC-741F-4238-9ED8-8EB08A64A053}"/>
              </a:ext>
            </a:extLst>
          </p:cNvPr>
          <p:cNvCxnSpPr/>
          <p:nvPr/>
        </p:nvCxnSpPr>
        <p:spPr>
          <a:xfrm>
            <a:off x="11048147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A02F99-D462-479B-9B0A-27B11F85EF87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CBD934-FA6D-477B-8BF5-069C0A8830E6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411FDC-85DA-4699-A43C-652B43A0E605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1CBADC-5D03-4BE1-9E05-475A3CA241C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855BC8-E5CD-407F-AF6C-5BEFE776DA38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DFF7D-FD85-4B8C-89EB-B6F90C29ED29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1C7803-78DA-4844-BF3B-053475472E2E}"/>
              </a:ext>
            </a:extLst>
          </p:cNvPr>
          <p:cNvSpPr txBox="1"/>
          <p:nvPr/>
        </p:nvSpPr>
        <p:spPr>
          <a:xfrm>
            <a:off x="1167683" y="5046133"/>
            <a:ext cx="5459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CA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Position of </a:t>
            </a:r>
            <a:r>
              <a:rPr lang="en-CA" sz="2800" b="1" err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ToF</a:t>
            </a:r>
            <a:r>
              <a:rPr lang="en-CA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sensors known 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respect to the heel and centerline of the insole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7F3C6-C740-4C56-9E74-CF5DDE7A2027}"/>
              </a:ext>
            </a:extLst>
          </p:cNvPr>
          <p:cNvSpPr txBox="1"/>
          <p:nvPr/>
        </p:nvSpPr>
        <p:spPr>
          <a:xfrm>
            <a:off x="1167682" y="6708996"/>
            <a:ext cx="548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CA" sz="2800" err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ToF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sensors obtain </a:t>
            </a:r>
            <a:r>
              <a:rPr lang="en-CA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height measurements 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the known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9D9E0-73D5-4259-B672-0205F441CC60}"/>
              </a:ext>
            </a:extLst>
          </p:cNvPr>
          <p:cNvSpPr txBox="1"/>
          <p:nvPr/>
        </p:nvSpPr>
        <p:spPr>
          <a:xfrm>
            <a:off x="8186584" y="5046133"/>
            <a:ext cx="5486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Using an .STL python library, able to calculate the </a:t>
            </a:r>
            <a:r>
              <a:rPr lang="en-CA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surface height 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 the </a:t>
            </a:r>
            <a:r>
              <a:rPr lang="en-CA" sz="2800" b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same coordinates 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 the </a:t>
            </a:r>
            <a:r>
              <a:rPr lang="en-CA" sz="2800" err="1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ToF</a:t>
            </a:r>
            <a:r>
              <a:rPr lang="en-CA" sz="28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sensors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14A5E3-7075-497C-A760-22E059E83F41}"/>
              </a:ext>
            </a:extLst>
          </p:cNvPr>
          <p:cNvCxnSpPr>
            <a:cxnSpLocks/>
          </p:cNvCxnSpPr>
          <p:nvPr/>
        </p:nvCxnSpPr>
        <p:spPr>
          <a:xfrm>
            <a:off x="14789024" y="2477354"/>
            <a:ext cx="0" cy="6188616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B86344-78E4-4E30-BCE2-0CC7F0FC9084}"/>
              </a:ext>
            </a:extLst>
          </p:cNvPr>
          <p:cNvGrpSpPr/>
          <p:nvPr/>
        </p:nvGrpSpPr>
        <p:grpSpPr>
          <a:xfrm>
            <a:off x="20890056" y="2605314"/>
            <a:ext cx="2478593" cy="6052378"/>
            <a:chOff x="20642638" y="2605314"/>
            <a:chExt cx="2478593" cy="605237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D755CD-B12A-48A2-98FF-F4152FD119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642638" y="2714091"/>
              <a:ext cx="2478593" cy="5943601"/>
              <a:chOff x="17299921" y="914400"/>
              <a:chExt cx="2872057" cy="688711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382AC92-4CC0-45FA-A02A-10D3BA9A8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000" b="85500" l="54000" r="79875">
                            <a14:foregroundMark x1="57500" y1="19750" x2="63000" y2="15875"/>
                            <a14:foregroundMark x1="63000" y1="15875" x2="69875" y2="17375"/>
                            <a14:foregroundMark x1="69875" y1="17375" x2="63250" y2="19625"/>
                            <a14:foregroundMark x1="63250" y1="19625" x2="58250" y2="19375"/>
                            <a14:foregroundMark x1="59500" y1="17000" x2="66250" y2="15875"/>
                            <a14:foregroundMark x1="66250" y1="15875" x2="68625" y2="17375"/>
                            <a14:foregroundMark x1="68875" y1="17500" x2="74500" y2="26000"/>
                            <a14:foregroundMark x1="66500" y1="16375" x2="72125" y2="20250"/>
                            <a14:foregroundMark x1="72125" y1="20250" x2="74375" y2="25375"/>
                            <a14:foregroundMark x1="64750" y1="15625" x2="70750" y2="19000"/>
                            <a14:foregroundMark x1="70750" y1="19000" x2="71375" y2="19750"/>
                            <a14:foregroundMark x1="71375" y1="19500" x2="65875" y2="15625"/>
                            <a14:foregroundMark x1="65875" y1="15625" x2="59125" y2="16125"/>
                            <a14:foregroundMark x1="59125" y1="16125" x2="56000" y2="24000"/>
                            <a14:foregroundMark x1="60375" y1="15375" x2="60375" y2="15375"/>
                            <a14:foregroundMark x1="61125" y1="15750" x2="61125" y2="15750"/>
                            <a14:foregroundMark x1="62375" y1="15750" x2="62375" y2="15750"/>
                            <a14:foregroundMark x1="62375" y1="15125" x2="62375" y2="15125"/>
                            <a14:foregroundMark x1="61625" y1="15125" x2="61625" y2="15125"/>
                            <a14:foregroundMark x1="61625" y1="15125" x2="61625" y2="15125"/>
                            <a14:foregroundMark x1="62625" y1="15125" x2="62625" y2="15125"/>
                            <a14:foregroundMark x1="63375" y1="15125" x2="63375" y2="15125"/>
                            <a14:foregroundMark x1="63625" y1="15125" x2="63625" y2="15125"/>
                            <a14:foregroundMark x1="63625" y1="15125" x2="63625" y2="15125"/>
                            <a14:foregroundMark x1="64000" y1="15125" x2="64000" y2="15125"/>
                            <a14:foregroundMark x1="64000" y1="15125" x2="64000" y2="15125"/>
                            <a14:foregroundMark x1="63875" y1="15000" x2="70125" y2="17625"/>
                            <a14:foregroundMark x1="70125" y1="17625" x2="73000" y2="21875"/>
                            <a14:foregroundMark x1="66000" y1="15375" x2="68500" y2="16500"/>
                            <a14:foregroundMark x1="59265" y1="82113" x2="63375" y2="84250"/>
                            <a14:foregroundMark x1="63375" y1="84250" x2="65273" y2="84352"/>
                            <a14:foregroundMark x1="65052" y1="82456" x2="63625" y2="81875"/>
                            <a14:foregroundMark x1="63625" y1="81875" x2="59388" y2="82044"/>
                            <a14:foregroundMark x1="62625" y1="85375" x2="66256" y2="85440"/>
                            <a14:foregroundMark x1="54750" y1="28750" x2="55000" y2="41375"/>
                            <a14:foregroundMark x1="54250" y1="34375" x2="54250" y2="34375"/>
                            <a14:foregroundMark x1="54000" y1="36375" x2="54000" y2="36375"/>
                            <a14:foregroundMark x1="54125" y1="37375" x2="54125" y2="37375"/>
                            <a14:foregroundMark x1="58625" y1="17000" x2="58625" y2="17000"/>
                            <a14:foregroundMark x1="58250" y1="17500" x2="58250" y2="17500"/>
                            <a14:foregroundMark x1="57875" y1="18125" x2="57875" y2="18125"/>
                            <a14:foregroundMark x1="57500" y1="18875" x2="57500" y2="18875"/>
                            <a14:foregroundMark x1="57000" y1="19625" x2="57000" y2="19625"/>
                            <a14:foregroundMark x1="56875" y1="20500" x2="56875" y2="20500"/>
                            <a14:foregroundMark x1="56500" y1="21125" x2="56500" y2="21125"/>
                            <a14:foregroundMark x1="56125" y1="22000" x2="56125" y2="22000"/>
                            <a14:foregroundMark x1="55750" y1="22875" x2="55750" y2="22875"/>
                            <a14:foregroundMark x1="55500" y1="24250" x2="55500" y2="24250"/>
                            <a14:foregroundMark x1="55375" y1="23750" x2="55375" y2="23750"/>
                            <a14:foregroundMark x1="54875" y1="25000" x2="54875" y2="25000"/>
                            <a14:foregroundMark x1="75125" y1="26375" x2="75125" y2="26375"/>
                            <a14:foregroundMark x1="75125" y1="27500" x2="75125" y2="27500"/>
                            <a14:foregroundMark x1="75625" y1="29125" x2="75625" y2="29125"/>
                            <a14:foregroundMark x1="76125" y1="30750" x2="76125" y2="30750"/>
                            <a14:backgroundMark x1="56875" y1="80750" x2="58125" y2="82750"/>
                            <a14:backgroundMark x1="70875" y1="84125" x2="66875" y2="86125"/>
                            <a14:backgroundMark x1="54875" y1="25125" x2="54875" y2="25125"/>
                            <a14:backgroundMark x1="54875" y1="25875" x2="54875" y2="25875"/>
                            <a14:backgroundMark x1="55125" y1="25500" x2="55000" y2="25875"/>
                          </a14:backgroundRemoval>
                        </a14:imgEffect>
                      </a14:imgLayer>
                    </a14:imgProps>
                  </a:ext>
                </a:extLst>
              </a:blip>
              <a:srcRect l="51394" t="12433" r="16823" b="11351"/>
              <a:stretch/>
            </p:blipFill>
            <p:spPr>
              <a:xfrm>
                <a:off x="17299921" y="914400"/>
                <a:ext cx="2872057" cy="688711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455D4DC-AC45-403B-8058-1D878DC9D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000" b="85500" l="54000" r="79875">
                            <a14:foregroundMark x1="57500" y1="19750" x2="63000" y2="15875"/>
                            <a14:foregroundMark x1="63000" y1="15875" x2="69875" y2="17375"/>
                            <a14:foregroundMark x1="69875" y1="17375" x2="63250" y2="19625"/>
                            <a14:foregroundMark x1="63250" y1="19625" x2="58250" y2="19375"/>
                            <a14:foregroundMark x1="59500" y1="17000" x2="66250" y2="15875"/>
                            <a14:foregroundMark x1="66250" y1="15875" x2="68625" y2="17375"/>
                            <a14:foregroundMark x1="68875" y1="17500" x2="74500" y2="26000"/>
                            <a14:foregroundMark x1="66500" y1="16375" x2="72125" y2="20250"/>
                            <a14:foregroundMark x1="72125" y1="20250" x2="74375" y2="25375"/>
                            <a14:foregroundMark x1="64750" y1="15625" x2="70750" y2="19000"/>
                            <a14:foregroundMark x1="70750" y1="19000" x2="71375" y2="19750"/>
                            <a14:foregroundMark x1="71375" y1="19500" x2="65875" y2="15625"/>
                            <a14:foregroundMark x1="65875" y1="15625" x2="59125" y2="16125"/>
                            <a14:foregroundMark x1="59125" y1="16125" x2="56000" y2="24000"/>
                            <a14:foregroundMark x1="60375" y1="15375" x2="60375" y2="15375"/>
                            <a14:foregroundMark x1="61125" y1="15750" x2="61125" y2="15750"/>
                            <a14:foregroundMark x1="62375" y1="15750" x2="62375" y2="15750"/>
                            <a14:foregroundMark x1="62375" y1="15125" x2="62375" y2="15125"/>
                            <a14:foregroundMark x1="61625" y1="15125" x2="61625" y2="15125"/>
                            <a14:foregroundMark x1="61625" y1="15125" x2="61625" y2="15125"/>
                            <a14:foregroundMark x1="62625" y1="15125" x2="62625" y2="15125"/>
                            <a14:foregroundMark x1="63375" y1="15125" x2="63375" y2="15125"/>
                            <a14:foregroundMark x1="63625" y1="15125" x2="63625" y2="15125"/>
                            <a14:foregroundMark x1="63625" y1="15125" x2="63625" y2="15125"/>
                            <a14:foregroundMark x1="64000" y1="15125" x2="64000" y2="15125"/>
                            <a14:foregroundMark x1="64000" y1="15125" x2="64000" y2="15125"/>
                            <a14:foregroundMark x1="63875" y1="15000" x2="70125" y2="17625"/>
                            <a14:foregroundMark x1="70125" y1="17625" x2="73000" y2="21875"/>
                            <a14:foregroundMark x1="66000" y1="15375" x2="68500" y2="16500"/>
                            <a14:foregroundMark x1="59265" y1="82113" x2="63375" y2="84250"/>
                            <a14:foregroundMark x1="63375" y1="84250" x2="65273" y2="84352"/>
                            <a14:foregroundMark x1="65052" y1="82456" x2="63625" y2="81875"/>
                            <a14:foregroundMark x1="63625" y1="81875" x2="59388" y2="82044"/>
                            <a14:foregroundMark x1="62625" y1="85375" x2="66256" y2="85440"/>
                            <a14:foregroundMark x1="54750" y1="28750" x2="55000" y2="41375"/>
                            <a14:foregroundMark x1="54250" y1="34375" x2="54250" y2="34375"/>
                            <a14:foregroundMark x1="54000" y1="36375" x2="54000" y2="36375"/>
                            <a14:foregroundMark x1="54125" y1="37375" x2="54125" y2="37375"/>
                            <a14:foregroundMark x1="58625" y1="17000" x2="58625" y2="17000"/>
                            <a14:foregroundMark x1="58250" y1="17500" x2="58250" y2="17500"/>
                            <a14:foregroundMark x1="57875" y1="18125" x2="57875" y2="18125"/>
                            <a14:foregroundMark x1="57500" y1="18875" x2="57500" y2="18875"/>
                            <a14:foregroundMark x1="57000" y1="19625" x2="57000" y2="19625"/>
                            <a14:foregroundMark x1="56875" y1="20500" x2="56875" y2="20500"/>
                            <a14:foregroundMark x1="56500" y1="21125" x2="56500" y2="21125"/>
                            <a14:foregroundMark x1="56125" y1="22000" x2="56125" y2="22000"/>
                            <a14:foregroundMark x1="55750" y1="22875" x2="55750" y2="22875"/>
                            <a14:foregroundMark x1="55500" y1="24250" x2="55500" y2="24250"/>
                            <a14:foregroundMark x1="55375" y1="23750" x2="55375" y2="23750"/>
                            <a14:foregroundMark x1="54875" y1="25000" x2="54875" y2="25000"/>
                            <a14:foregroundMark x1="75125" y1="26375" x2="75125" y2="26375"/>
                            <a14:foregroundMark x1="75125" y1="27500" x2="75125" y2="27500"/>
                            <a14:foregroundMark x1="75625" y1="29125" x2="75625" y2="29125"/>
                            <a14:foregroundMark x1="76125" y1="30750" x2="76125" y2="30750"/>
                            <a14:backgroundMark x1="56875" y1="80750" x2="58125" y2="82750"/>
                            <a14:backgroundMark x1="70875" y1="84125" x2="66875" y2="86125"/>
                            <a14:backgroundMark x1="54875" y1="25125" x2="54875" y2="25125"/>
                            <a14:backgroundMark x1="54875" y1="25875" x2="54875" y2="25875"/>
                            <a14:backgroundMark x1="55125" y1="25500" x2="55000" y2="25875"/>
                          </a14:backgroundRemoval>
                        </a14:imgEffect>
                      </a14:imgLayer>
                    </a14:imgProps>
                  </a:ext>
                </a:extLst>
              </a:blip>
              <a:srcRect l="51394" t="12433" r="16823" b="11351"/>
              <a:stretch/>
            </p:blipFill>
            <p:spPr>
              <a:xfrm>
                <a:off x="17452682" y="1579483"/>
                <a:ext cx="2566535" cy="61544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9B4961E-1B0E-4E6D-A886-A664904D6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5000" b="85500" l="54000" r="79875">
                            <a14:foregroundMark x1="57500" y1="19750" x2="63000" y2="15875"/>
                            <a14:foregroundMark x1="63000" y1="15875" x2="69875" y2="17375"/>
                            <a14:foregroundMark x1="69875" y1="17375" x2="63250" y2="19625"/>
                            <a14:foregroundMark x1="63250" y1="19625" x2="58250" y2="19375"/>
                            <a14:foregroundMark x1="59500" y1="17000" x2="66250" y2="15875"/>
                            <a14:foregroundMark x1="66250" y1="15875" x2="68625" y2="17375"/>
                            <a14:foregroundMark x1="68875" y1="17500" x2="74500" y2="26000"/>
                            <a14:foregroundMark x1="66500" y1="16375" x2="72125" y2="20250"/>
                            <a14:foregroundMark x1="72125" y1="20250" x2="74375" y2="25375"/>
                            <a14:foregroundMark x1="64750" y1="15625" x2="70750" y2="19000"/>
                            <a14:foregroundMark x1="70750" y1="19000" x2="71375" y2="19750"/>
                            <a14:foregroundMark x1="71375" y1="19500" x2="65875" y2="15625"/>
                            <a14:foregroundMark x1="65875" y1="15625" x2="59125" y2="16125"/>
                            <a14:foregroundMark x1="59125" y1="16125" x2="56000" y2="24000"/>
                            <a14:foregroundMark x1="60375" y1="15375" x2="60375" y2="15375"/>
                            <a14:foregroundMark x1="61125" y1="15750" x2="61125" y2="15750"/>
                            <a14:foregroundMark x1="62375" y1="15750" x2="62375" y2="15750"/>
                            <a14:foregroundMark x1="62375" y1="15125" x2="62375" y2="15125"/>
                            <a14:foregroundMark x1="61625" y1="15125" x2="61625" y2="15125"/>
                            <a14:foregroundMark x1="61625" y1="15125" x2="61625" y2="15125"/>
                            <a14:foregroundMark x1="62625" y1="15125" x2="62625" y2="15125"/>
                            <a14:foregroundMark x1="63375" y1="15125" x2="63375" y2="15125"/>
                            <a14:foregroundMark x1="63625" y1="15125" x2="63625" y2="15125"/>
                            <a14:foregroundMark x1="63625" y1="15125" x2="63625" y2="15125"/>
                            <a14:foregroundMark x1="64000" y1="15125" x2="64000" y2="15125"/>
                            <a14:foregroundMark x1="64000" y1="15125" x2="64000" y2="15125"/>
                            <a14:foregroundMark x1="63875" y1="15000" x2="70125" y2="17625"/>
                            <a14:foregroundMark x1="70125" y1="17625" x2="73000" y2="21875"/>
                            <a14:foregroundMark x1="66000" y1="15375" x2="68500" y2="16500"/>
                            <a14:foregroundMark x1="59265" y1="82113" x2="63375" y2="84250"/>
                            <a14:foregroundMark x1="63375" y1="84250" x2="65273" y2="84352"/>
                            <a14:foregroundMark x1="65052" y1="82456" x2="63625" y2="81875"/>
                            <a14:foregroundMark x1="63625" y1="81875" x2="59388" y2="82044"/>
                            <a14:foregroundMark x1="62625" y1="85375" x2="66256" y2="85440"/>
                            <a14:foregroundMark x1="54750" y1="28750" x2="55000" y2="41375"/>
                            <a14:foregroundMark x1="54250" y1="34375" x2="54250" y2="34375"/>
                            <a14:foregroundMark x1="54000" y1="36375" x2="54000" y2="36375"/>
                            <a14:foregroundMark x1="54125" y1="37375" x2="54125" y2="37375"/>
                            <a14:foregroundMark x1="58625" y1="17000" x2="58625" y2="17000"/>
                            <a14:foregroundMark x1="58250" y1="17500" x2="58250" y2="17500"/>
                            <a14:foregroundMark x1="57875" y1="18125" x2="57875" y2="18125"/>
                            <a14:foregroundMark x1="57500" y1="18875" x2="57500" y2="18875"/>
                            <a14:foregroundMark x1="57000" y1="19625" x2="57000" y2="19625"/>
                            <a14:foregroundMark x1="56875" y1="20500" x2="56875" y2="20500"/>
                            <a14:foregroundMark x1="56500" y1="21125" x2="56500" y2="21125"/>
                            <a14:foregroundMark x1="56125" y1="22000" x2="56125" y2="22000"/>
                            <a14:foregroundMark x1="55750" y1="22875" x2="55750" y2="22875"/>
                            <a14:foregroundMark x1="55500" y1="24250" x2="55500" y2="24250"/>
                            <a14:foregroundMark x1="55375" y1="23750" x2="55375" y2="23750"/>
                            <a14:foregroundMark x1="54875" y1="25000" x2="54875" y2="25000"/>
                            <a14:foregroundMark x1="75125" y1="26375" x2="75125" y2="26375"/>
                            <a14:foregroundMark x1="75125" y1="27500" x2="75125" y2="27500"/>
                            <a14:foregroundMark x1="75625" y1="29125" x2="75625" y2="29125"/>
                            <a14:foregroundMark x1="76125" y1="30750" x2="76125" y2="30750"/>
                            <a14:backgroundMark x1="56875" y1="80750" x2="58125" y2="82750"/>
                            <a14:backgroundMark x1="70875" y1="84125" x2="66875" y2="86125"/>
                            <a14:backgroundMark x1="54875" y1="25125" x2="54875" y2="25125"/>
                            <a14:backgroundMark x1="54875" y1="25875" x2="54875" y2="25875"/>
                            <a14:backgroundMark x1="55125" y1="25500" x2="55000" y2="25875"/>
                          </a14:backgroundRemoval>
                        </a14:imgEffect>
                      </a14:imgLayer>
                    </a14:imgProps>
                  </a:ext>
                </a:extLst>
              </a:blip>
              <a:srcRect l="51394" t="12433" r="16823" b="11351"/>
              <a:stretch/>
            </p:blipFill>
            <p:spPr>
              <a:xfrm>
                <a:off x="17597136" y="2272278"/>
                <a:ext cx="2277626" cy="5461686"/>
              </a:xfrm>
              <a:prstGeom prst="rect">
                <a:avLst/>
              </a:prstGeom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939B4-52B4-414C-B8D1-21E23534B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8870" y="2605314"/>
              <a:ext cx="0" cy="5813518"/>
            </a:xfrm>
            <a:prstGeom prst="straightConnector1">
              <a:avLst/>
            </a:prstGeom>
            <a:ln w="25400">
              <a:solidFill>
                <a:srgbClr val="81818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6C6E55-9163-4ADF-9142-FEE942A70424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470" y="8418832"/>
              <a:ext cx="1828800" cy="0"/>
            </a:xfrm>
            <a:prstGeom prst="straightConnector1">
              <a:avLst/>
            </a:prstGeom>
            <a:ln w="25400">
              <a:solidFill>
                <a:srgbClr val="81818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ross 28">
              <a:extLst>
                <a:ext uri="{FF2B5EF4-FFF2-40B4-BE49-F238E27FC236}">
                  <a16:creationId xmlns:a16="http://schemas.microsoft.com/office/drawing/2014/main" id="{47E5631B-A512-4866-96EB-108898373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70503" y="5967218"/>
              <a:ext cx="228600" cy="228600"/>
            </a:xfrm>
            <a:prstGeom prst="plus">
              <a:avLst>
                <a:gd name="adj" fmla="val 456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Cross 29">
              <a:extLst>
                <a:ext uri="{FF2B5EF4-FFF2-40B4-BE49-F238E27FC236}">
                  <a16:creationId xmlns:a16="http://schemas.microsoft.com/office/drawing/2014/main" id="{BE4A3AB4-3143-4FE2-8D86-96DDA81F47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29686" y="5967218"/>
              <a:ext cx="228600" cy="228600"/>
            </a:xfrm>
            <a:prstGeom prst="plus">
              <a:avLst>
                <a:gd name="adj" fmla="val 456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Cross 31">
              <a:extLst>
                <a:ext uri="{FF2B5EF4-FFF2-40B4-BE49-F238E27FC236}">
                  <a16:creationId xmlns:a16="http://schemas.microsoft.com/office/drawing/2014/main" id="{189850DD-D30E-4F45-8BBE-259F650763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65588" y="5967218"/>
              <a:ext cx="228600" cy="228600"/>
            </a:xfrm>
            <a:prstGeom prst="plus">
              <a:avLst>
                <a:gd name="adj" fmla="val 456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Cross 32">
              <a:extLst>
                <a:ext uri="{FF2B5EF4-FFF2-40B4-BE49-F238E27FC236}">
                  <a16:creationId xmlns:a16="http://schemas.microsoft.com/office/drawing/2014/main" id="{154BDD17-7BDC-473B-805A-C101373B4B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19455" y="5967218"/>
              <a:ext cx="228600" cy="228600"/>
            </a:xfrm>
            <a:prstGeom prst="plus">
              <a:avLst>
                <a:gd name="adj" fmla="val 45652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BF35054-2921-45D8-AFCB-BEC7EC268C6F}"/>
              </a:ext>
            </a:extLst>
          </p:cNvPr>
          <p:cNvSpPr txBox="1"/>
          <p:nvPr/>
        </p:nvSpPr>
        <p:spPr>
          <a:xfrm>
            <a:off x="2111272" y="3905237"/>
            <a:ext cx="45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solidFill>
                  <a:srgbClr val="C1B3A5"/>
                </a:solidFill>
                <a:latin typeface="Montserrat"/>
              </a:rPr>
              <a:t>Time of Flight Sensors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92C07A-B553-4B09-A718-482357903769}"/>
              </a:ext>
            </a:extLst>
          </p:cNvPr>
          <p:cNvSpPr txBox="1"/>
          <p:nvPr/>
        </p:nvSpPr>
        <p:spPr>
          <a:xfrm>
            <a:off x="8930768" y="3905237"/>
            <a:ext cx="474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>
                <a:solidFill>
                  <a:srgbClr val="C1B3A5"/>
                </a:solidFill>
                <a:latin typeface="Montserrat"/>
              </a:rPr>
              <a:t>Python .STL Library</a:t>
            </a:r>
          </a:p>
        </p:txBody>
      </p:sp>
      <p:pic>
        <p:nvPicPr>
          <p:cNvPr id="37" name="Picture 22" descr="Image result for tof sensor icon">
            <a:extLst>
              <a:ext uri="{FF2B5EF4-FFF2-40B4-BE49-F238E27FC236}">
                <a16:creationId xmlns:a16="http://schemas.microsoft.com/office/drawing/2014/main" id="{7475875C-CD3F-4227-B5C9-D9DEE4457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9" t="16099" r="17164" b="19297"/>
          <a:stretch/>
        </p:blipFill>
        <p:spPr bwMode="auto">
          <a:xfrm>
            <a:off x="1130326" y="3860909"/>
            <a:ext cx="825476" cy="73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stl icon">
            <a:extLst>
              <a:ext uri="{FF2B5EF4-FFF2-40B4-BE49-F238E27FC236}">
                <a16:creationId xmlns:a16="http://schemas.microsoft.com/office/drawing/2014/main" id="{B268418C-BFAC-4961-A9D3-4D613ED45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65" y="3893699"/>
            <a:ext cx="669407" cy="6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6A1D95-5211-4AEB-87C7-1B4903190C63}"/>
              </a:ext>
            </a:extLst>
          </p:cNvPr>
          <p:cNvSpPr txBox="1"/>
          <p:nvPr/>
        </p:nvSpPr>
        <p:spPr>
          <a:xfrm>
            <a:off x="15807007" y="2989698"/>
            <a:ext cx="4163685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CA" sz="2800" err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ToF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sensors can </a:t>
            </a:r>
            <a:r>
              <a:rPr lang="en-CA" sz="2800" b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remain in place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as the insole is guaranteed to be </a:t>
            </a:r>
            <a:r>
              <a:rPr lang="en-CA" sz="2800" b="1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centered</a:t>
            </a:r>
            <a:r>
              <a:rPr lang="en-CA" sz="2800">
                <a:solidFill>
                  <a:srgbClr val="C1B3A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due to the included centering guides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1238EE6-2F86-4818-AF47-BD22F37B58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83" t="6873" r="16632" b="13587"/>
          <a:stretch/>
        </p:blipFill>
        <p:spPr>
          <a:xfrm>
            <a:off x="15951532" y="5512073"/>
            <a:ext cx="3849883" cy="268688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4BDDEE4-DCEE-4551-954F-C1E0A853BA30}"/>
              </a:ext>
            </a:extLst>
          </p:cNvPr>
          <p:cNvSpPr/>
          <p:nvPr/>
        </p:nvSpPr>
        <p:spPr>
          <a:xfrm>
            <a:off x="15682796" y="2714091"/>
            <a:ext cx="4387357" cy="5704741"/>
          </a:xfrm>
          <a:prstGeom prst="rect">
            <a:avLst/>
          </a:prstGeom>
          <a:noFill/>
          <a:ln w="44450">
            <a:solidFill>
              <a:srgbClr val="C1B3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A5A3F3-8C86-470B-8088-06D5E4257822}"/>
              </a:ext>
            </a:extLst>
          </p:cNvPr>
          <p:cNvCxnSpPr>
            <a:cxnSpLocks/>
          </p:cNvCxnSpPr>
          <p:nvPr/>
        </p:nvCxnSpPr>
        <p:spPr>
          <a:xfrm>
            <a:off x="15985983" y="5630342"/>
            <a:ext cx="3815432" cy="11385"/>
          </a:xfrm>
          <a:prstGeom prst="line">
            <a:avLst/>
          </a:prstGeom>
          <a:ln>
            <a:solidFill>
              <a:srgbClr val="C1B3A5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9361BE7-5B3C-4031-889D-2004C0D7C665}"/>
              </a:ext>
            </a:extLst>
          </p:cNvPr>
          <p:cNvCxnSpPr>
            <a:cxnSpLocks/>
          </p:cNvCxnSpPr>
          <p:nvPr/>
        </p:nvCxnSpPr>
        <p:spPr>
          <a:xfrm>
            <a:off x="1167682" y="4700289"/>
            <a:ext cx="5486400" cy="39163"/>
          </a:xfrm>
          <a:prstGeom prst="line">
            <a:avLst/>
          </a:prstGeom>
          <a:ln w="31750">
            <a:solidFill>
              <a:srgbClr val="C1B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E2C0D4-FF06-45C9-81F8-EF265FF985D0}"/>
              </a:ext>
            </a:extLst>
          </p:cNvPr>
          <p:cNvCxnSpPr>
            <a:cxnSpLocks/>
          </p:cNvCxnSpPr>
          <p:nvPr/>
        </p:nvCxnSpPr>
        <p:spPr>
          <a:xfrm>
            <a:off x="8186584" y="4719870"/>
            <a:ext cx="5486400" cy="30706"/>
          </a:xfrm>
          <a:prstGeom prst="line">
            <a:avLst/>
          </a:prstGeom>
          <a:ln w="31750">
            <a:solidFill>
              <a:srgbClr val="C1B3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99DE1AF-7490-4E8F-B278-41B08108C862}"/>
              </a:ext>
            </a:extLst>
          </p:cNvPr>
          <p:cNvSpPr/>
          <p:nvPr/>
        </p:nvSpPr>
        <p:spPr>
          <a:xfrm>
            <a:off x="772641" y="3361042"/>
            <a:ext cx="6238077" cy="5100564"/>
          </a:xfrm>
          <a:prstGeom prst="rect">
            <a:avLst/>
          </a:prstGeom>
          <a:noFill/>
          <a:ln w="31750">
            <a:solidFill>
              <a:srgbClr val="81818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6785DB-C610-44A8-9476-234D036085F6}"/>
              </a:ext>
            </a:extLst>
          </p:cNvPr>
          <p:cNvSpPr/>
          <p:nvPr/>
        </p:nvSpPr>
        <p:spPr>
          <a:xfrm>
            <a:off x="7807499" y="3318268"/>
            <a:ext cx="6238077" cy="5100564"/>
          </a:xfrm>
          <a:prstGeom prst="rect">
            <a:avLst/>
          </a:prstGeom>
          <a:noFill/>
          <a:ln w="31750">
            <a:solidFill>
              <a:srgbClr val="81818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6A1A19-0092-4C8F-9C32-60952F6E123B}"/>
              </a:ext>
            </a:extLst>
          </p:cNvPr>
          <p:cNvSpPr txBox="1"/>
          <p:nvPr/>
        </p:nvSpPr>
        <p:spPr>
          <a:xfrm>
            <a:off x="5364070" y="2545474"/>
            <a:ext cx="409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818181"/>
                </a:solidFill>
                <a:latin typeface="Montserrat"/>
              </a:rPr>
              <a:t>vs.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512606-848A-4BD6-8BBF-A955CC569295}"/>
              </a:ext>
            </a:extLst>
          </p:cNvPr>
          <p:cNvSpPr txBox="1"/>
          <p:nvPr/>
        </p:nvSpPr>
        <p:spPr>
          <a:xfrm>
            <a:off x="1865844" y="2543645"/>
            <a:ext cx="409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rgbClr val="818181"/>
                </a:solidFill>
                <a:latin typeface="Montserrat"/>
              </a:rPr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15892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91A5DF8-51CC-4CA1-8F22-D8956B2E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3" b="6756"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3D83C-0E84-4C81-83EC-3486E0C3F4E4}"/>
              </a:ext>
            </a:extLst>
          </p:cNvPr>
          <p:cNvSpPr/>
          <p:nvPr/>
        </p:nvSpPr>
        <p:spPr>
          <a:xfrm>
            <a:off x="0" y="-3"/>
            <a:ext cx="24377650" cy="13716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55C4-6061-4D38-B8F4-0B57FF8F38FD}"/>
              </a:ext>
            </a:extLst>
          </p:cNvPr>
          <p:cNvSpPr txBox="1"/>
          <p:nvPr/>
        </p:nvSpPr>
        <p:spPr>
          <a:xfrm>
            <a:off x="3600635" y="5750001"/>
            <a:ext cx="17176374" cy="2215991"/>
          </a:xfrm>
          <a:prstGeom prst="rect">
            <a:avLst/>
          </a:prstGeom>
          <a:noFill/>
          <a:ln w="127000">
            <a:solidFill>
              <a:srgbClr val="FFC0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rgbClr val="FFC009"/>
                </a:solidFill>
                <a:latin typeface="Montserrat"/>
              </a:rPr>
              <a:t>Architecture and UI</a:t>
            </a:r>
            <a:endParaRPr lang="en-CA" sz="13800" b="1">
              <a:solidFill>
                <a:srgbClr val="FFC00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8922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444968" y="914400"/>
            <a:ext cx="708738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Architecture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832137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8C43B-2C7A-4979-97DB-750EC95A87AA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106D28-E122-4118-A345-EF8F71913232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17EC37-B05A-4110-8D45-3750173E79D7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4F087-C5A0-4F9B-80C7-957CD795121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234E1B-A3D4-4454-B01B-CEC336E67D00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4F461-E261-4CCB-916E-E19C5A4D0600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86F18EE-9652-44C0-8DF7-4651A93581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r="24622"/>
          <a:stretch/>
        </p:blipFill>
        <p:spPr>
          <a:xfrm>
            <a:off x="18432380" y="0"/>
            <a:ext cx="5945270" cy="13716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C40880-1CE3-45A3-8681-A3C8C19154D7}"/>
              </a:ext>
            </a:extLst>
          </p:cNvPr>
          <p:cNvGrpSpPr/>
          <p:nvPr/>
        </p:nvGrpSpPr>
        <p:grpSpPr>
          <a:xfrm>
            <a:off x="806816" y="2650576"/>
            <a:ext cx="16788511" cy="9360988"/>
            <a:chOff x="806816" y="2650576"/>
            <a:chExt cx="16788511" cy="9360988"/>
          </a:xfrm>
        </p:grpSpPr>
        <p:pic>
          <p:nvPicPr>
            <p:cNvPr id="95" name="Picture 4" descr="Piston Icons - Download Free Vector Icons | Noun Project">
              <a:extLst>
                <a:ext uri="{FF2B5EF4-FFF2-40B4-BE49-F238E27FC236}">
                  <a16:creationId xmlns:a16="http://schemas.microsoft.com/office/drawing/2014/main" id="{6632C94E-EC83-4C87-8D98-719E91F04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12" y="8724546"/>
              <a:ext cx="1071588" cy="107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63BBD6F-2272-458A-B901-6AB705BC4D93}"/>
                </a:ext>
              </a:extLst>
            </p:cNvPr>
            <p:cNvSpPr/>
            <p:nvPr/>
          </p:nvSpPr>
          <p:spPr>
            <a:xfrm>
              <a:off x="6940832" y="4180777"/>
              <a:ext cx="3269194" cy="6411209"/>
            </a:xfrm>
            <a:prstGeom prst="rect">
              <a:avLst/>
            </a:prstGeom>
            <a:noFill/>
            <a:ln w="28575">
              <a:solidFill>
                <a:srgbClr val="81818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EC6F995-15C0-4181-A050-96F5EB5D0EFF}"/>
                </a:ext>
              </a:extLst>
            </p:cNvPr>
            <p:cNvSpPr/>
            <p:nvPr/>
          </p:nvSpPr>
          <p:spPr>
            <a:xfrm>
              <a:off x="1368203" y="4180777"/>
              <a:ext cx="4652321" cy="6411209"/>
            </a:xfrm>
            <a:prstGeom prst="rect">
              <a:avLst/>
            </a:prstGeom>
            <a:noFill/>
            <a:ln w="28575">
              <a:solidFill>
                <a:srgbClr val="81818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410269-0E06-4D11-8D73-352640F8C807}"/>
                </a:ext>
              </a:extLst>
            </p:cNvPr>
            <p:cNvSpPr/>
            <p:nvPr/>
          </p:nvSpPr>
          <p:spPr>
            <a:xfrm>
              <a:off x="806816" y="3432709"/>
              <a:ext cx="10059260" cy="8057495"/>
            </a:xfrm>
            <a:prstGeom prst="rect">
              <a:avLst/>
            </a:prstGeom>
            <a:noFill/>
            <a:ln w="44450">
              <a:solidFill>
                <a:srgbClr val="FFC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91CE07-9D8F-45C2-BEF3-DE15B41ECBB7}"/>
                </a:ext>
              </a:extLst>
            </p:cNvPr>
            <p:cNvSpPr/>
            <p:nvPr/>
          </p:nvSpPr>
          <p:spPr>
            <a:xfrm>
              <a:off x="11905748" y="8566523"/>
              <a:ext cx="5689579" cy="2895748"/>
            </a:xfrm>
            <a:prstGeom prst="rect">
              <a:avLst/>
            </a:prstGeom>
            <a:noFill/>
            <a:ln w="444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9775A8-6E06-4AD5-94D9-184BBF01261D}"/>
                </a:ext>
              </a:extLst>
            </p:cNvPr>
            <p:cNvGrpSpPr/>
            <p:nvPr/>
          </p:nvGrpSpPr>
          <p:grpSpPr>
            <a:xfrm>
              <a:off x="13222627" y="11069164"/>
              <a:ext cx="3106001" cy="942400"/>
              <a:chOff x="10296522" y="2366904"/>
              <a:chExt cx="4436035" cy="13081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9B366A6-8622-49A9-9B8C-B79FD3A8DD20}"/>
                  </a:ext>
                </a:extLst>
              </p:cNvPr>
              <p:cNvSpPr/>
              <p:nvPr/>
            </p:nvSpPr>
            <p:spPr>
              <a:xfrm>
                <a:off x="10296522" y="2366904"/>
                <a:ext cx="4436035" cy="13081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8CD778-FE8C-4E89-8A30-475BEE0D8432}"/>
                  </a:ext>
                </a:extLst>
              </p:cNvPr>
              <p:cNvGrpSpPr/>
              <p:nvPr/>
            </p:nvGrpSpPr>
            <p:grpSpPr>
              <a:xfrm>
                <a:off x="10296522" y="2383487"/>
                <a:ext cx="4324350" cy="1200144"/>
                <a:chOff x="2266950" y="4324354"/>
                <a:chExt cx="4324350" cy="1200144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67933EF8-8AE7-4BF0-B1A4-469A1137EB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83" t="6255" r="19739" b="41246"/>
                <a:stretch/>
              </p:blipFill>
              <p:spPr bwMode="auto">
                <a:xfrm>
                  <a:off x="2266950" y="4324354"/>
                  <a:ext cx="1543050" cy="12001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>
                  <a:extLst>
                    <a:ext uri="{FF2B5EF4-FFF2-40B4-BE49-F238E27FC236}">
                      <a16:creationId xmlns:a16="http://schemas.microsoft.com/office/drawing/2014/main" id="{73B783DB-9F1E-4E07-B9ED-F6F48C64B3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755" b="9579"/>
                <a:stretch/>
              </p:blipFill>
              <p:spPr bwMode="auto">
                <a:xfrm>
                  <a:off x="3810000" y="4601728"/>
                  <a:ext cx="2781300" cy="72389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052" name="Picture 4" descr="Enclosed fdm printer icon - 3d Printing Line">
              <a:extLst>
                <a:ext uri="{FF2B5EF4-FFF2-40B4-BE49-F238E27FC236}">
                  <a16:creationId xmlns:a16="http://schemas.microsoft.com/office/drawing/2014/main" id="{D4B26201-9A51-42C5-A672-B3A31235A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0035" y="9050674"/>
              <a:ext cx="1245848" cy="1245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atabase icon - Themeisle Icons Graphics">
              <a:extLst>
                <a:ext uri="{FF2B5EF4-FFF2-40B4-BE49-F238E27FC236}">
                  <a16:creationId xmlns:a16="http://schemas.microsoft.com/office/drawing/2014/main" id="{85ED3220-CEF0-46CC-8BEC-3ED401457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2281" y="4004456"/>
              <a:ext cx="1036134" cy="1208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Software Development Icons - Download Free Vector Icons | Noun Project">
              <a:extLst>
                <a:ext uri="{FF2B5EF4-FFF2-40B4-BE49-F238E27FC236}">
                  <a16:creationId xmlns:a16="http://schemas.microsoft.com/office/drawing/2014/main" id="{9315086D-0A2E-453C-A061-CD8E8A071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7964" y="8966532"/>
              <a:ext cx="1414132" cy="1414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9D10E58-CD67-4B44-89A8-6FCCA1280752}"/>
                </a:ext>
              </a:extLst>
            </p:cNvPr>
            <p:cNvGrpSpPr/>
            <p:nvPr/>
          </p:nvGrpSpPr>
          <p:grpSpPr>
            <a:xfrm>
              <a:off x="3070641" y="2650576"/>
              <a:ext cx="5359298" cy="1377319"/>
              <a:chOff x="1304824" y="1638654"/>
              <a:chExt cx="5359298" cy="137731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88338B-E7D5-44A5-BEE8-AB7AC3D6DCE3}"/>
                  </a:ext>
                </a:extLst>
              </p:cNvPr>
              <p:cNvSpPr/>
              <p:nvPr/>
            </p:nvSpPr>
            <p:spPr>
              <a:xfrm>
                <a:off x="1304824" y="1638654"/>
                <a:ext cx="5359298" cy="136742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68" name="Picture 20" descr="Free icon download | Lathe machine">
                <a:extLst>
                  <a:ext uri="{FF2B5EF4-FFF2-40B4-BE49-F238E27FC236}">
                    <a16:creationId xmlns:a16="http://schemas.microsoft.com/office/drawing/2014/main" id="{C37B5429-5897-45E0-87FE-A7E2EBE6B2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722" y="1747117"/>
                <a:ext cx="1268856" cy="1268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2CB024-497D-4140-9F54-B2EF3AC89605}"/>
                  </a:ext>
                </a:extLst>
              </p:cNvPr>
              <p:cNvSpPr txBox="1"/>
              <p:nvPr/>
            </p:nvSpPr>
            <p:spPr>
              <a:xfrm>
                <a:off x="2998419" y="2198973"/>
                <a:ext cx="35753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FC009"/>
                    </a:solidFill>
                  </a:rPr>
                  <a:t>Quality Control Rig</a:t>
                </a:r>
                <a:endParaRPr lang="en-CA" sz="2400" b="1">
                  <a:solidFill>
                    <a:srgbClr val="FFC009"/>
                  </a:solidFill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1CBF9D6-E164-4095-A743-5EEC5AB67222}"/>
                </a:ext>
              </a:extLst>
            </p:cNvPr>
            <p:cNvSpPr txBox="1"/>
            <p:nvPr/>
          </p:nvSpPr>
          <p:spPr>
            <a:xfrm>
              <a:off x="12316189" y="5386936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Databases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EC69279-2B30-47F7-B422-E28D6BA5DC2B}"/>
                </a:ext>
              </a:extLst>
            </p:cNvPr>
            <p:cNvSpPr txBox="1"/>
            <p:nvPr/>
          </p:nvSpPr>
          <p:spPr>
            <a:xfrm>
              <a:off x="15357021" y="10376149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3D Printers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4DC6EA-01B8-47E6-902F-7C4970E052CE}"/>
                </a:ext>
              </a:extLst>
            </p:cNvPr>
            <p:cNvSpPr txBox="1"/>
            <p:nvPr/>
          </p:nvSpPr>
          <p:spPr>
            <a:xfrm>
              <a:off x="11905748" y="10380323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API Library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D1B8015-F307-489B-A50B-76433816CACF}"/>
                </a:ext>
              </a:extLst>
            </p:cNvPr>
            <p:cNvSpPr txBox="1"/>
            <p:nvPr/>
          </p:nvSpPr>
          <p:spPr>
            <a:xfrm>
              <a:off x="13980401" y="8956148"/>
              <a:ext cx="137662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Print jobs and status’</a:t>
              </a:r>
              <a:endParaRPr lang="en-CA" sz="1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B13BE0A-DDC0-457E-A3C3-CFC0BFB714EC}"/>
                </a:ext>
              </a:extLst>
            </p:cNvPr>
            <p:cNvCxnSpPr>
              <a:stCxn id="2062" idx="3"/>
              <a:endCxn id="2052" idx="1"/>
            </p:cNvCxnSpPr>
            <p:nvPr/>
          </p:nvCxnSpPr>
          <p:spPr>
            <a:xfrm>
              <a:off x="13742096" y="9673598"/>
              <a:ext cx="21179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0D4B16-1A65-4CBA-8BFC-74ECEB412531}"/>
                </a:ext>
              </a:extLst>
            </p:cNvPr>
            <p:cNvSpPr/>
            <p:nvPr/>
          </p:nvSpPr>
          <p:spPr>
            <a:xfrm>
              <a:off x="11905745" y="3432710"/>
              <a:ext cx="5689579" cy="2742682"/>
            </a:xfrm>
            <a:prstGeom prst="rect">
              <a:avLst/>
            </a:prstGeom>
            <a:noFill/>
            <a:ln w="444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48CAC7A-39E8-46E7-9DFE-0D83D891D9CE}"/>
                </a:ext>
              </a:extLst>
            </p:cNvPr>
            <p:cNvSpPr/>
            <p:nvPr/>
          </p:nvSpPr>
          <p:spPr>
            <a:xfrm>
              <a:off x="13261805" y="2990755"/>
              <a:ext cx="2871631" cy="878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5" name="Picture 2" descr="AWS Amazon Web Services for Small Businesses | Twin State Tech">
              <a:extLst>
                <a:ext uri="{FF2B5EF4-FFF2-40B4-BE49-F238E27FC236}">
                  <a16:creationId xmlns:a16="http://schemas.microsoft.com/office/drawing/2014/main" id="{7EA6675E-B857-4A10-9D76-069A3773B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7835" y="2901276"/>
              <a:ext cx="2369184" cy="92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Content, Bucket, Amazon, Delivery, s3, storage icon">
              <a:extLst>
                <a:ext uri="{FF2B5EF4-FFF2-40B4-BE49-F238E27FC236}">
                  <a16:creationId xmlns:a16="http://schemas.microsoft.com/office/drawing/2014/main" id="{AE497749-C3F0-49A1-90BB-46A21B5A3F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email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5" t="16990" r="16290" b="20114"/>
            <a:stretch/>
          </p:blipFill>
          <p:spPr bwMode="auto">
            <a:xfrm>
              <a:off x="15187944" y="3968561"/>
              <a:ext cx="1400730" cy="1334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369EFF2-3F99-4D34-A22D-E547AFD603F2}"/>
                </a:ext>
              </a:extLst>
            </p:cNvPr>
            <p:cNvSpPr txBox="1"/>
            <p:nvPr/>
          </p:nvSpPr>
          <p:spPr>
            <a:xfrm>
              <a:off x="14878188" y="5386693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Buckets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152F38B-C4E3-4139-8A11-D6D7270CBE76}"/>
                </a:ext>
              </a:extLst>
            </p:cNvPr>
            <p:cNvCxnSpPr>
              <a:cxnSpLocks/>
              <a:stCxn id="2062" idx="0"/>
            </p:cNvCxnSpPr>
            <p:nvPr/>
          </p:nvCxnSpPr>
          <p:spPr>
            <a:xfrm flipV="1">
              <a:off x="13035030" y="6193133"/>
              <a:ext cx="0" cy="277339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1EAF55-9364-45E7-853A-63486D5BD94C}"/>
                </a:ext>
              </a:extLst>
            </p:cNvPr>
            <p:cNvSpPr txBox="1"/>
            <p:nvPr/>
          </p:nvSpPr>
          <p:spPr>
            <a:xfrm>
              <a:off x="12724096" y="7076686"/>
              <a:ext cx="7070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Data</a:t>
              </a:r>
              <a:endParaRPr lang="en-CA" sz="1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25" name="Picture 2" descr="Image result for raspberry pi icon">
              <a:extLst>
                <a:ext uri="{FF2B5EF4-FFF2-40B4-BE49-F238E27FC236}">
                  <a16:creationId xmlns:a16="http://schemas.microsoft.com/office/drawing/2014/main" id="{96889B65-CB05-49C8-8CA0-6C3C2090A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5991" y="6483724"/>
              <a:ext cx="1317818" cy="131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Image result for arduino icon">
              <a:extLst>
                <a:ext uri="{FF2B5EF4-FFF2-40B4-BE49-F238E27FC236}">
                  <a16:creationId xmlns:a16="http://schemas.microsoft.com/office/drawing/2014/main" id="{CE82FCF4-BAC3-43D9-8B57-16B2A015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6729" y="6443293"/>
              <a:ext cx="1398679" cy="1398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Image result for tablet icon">
              <a:extLst>
                <a:ext uri="{FF2B5EF4-FFF2-40B4-BE49-F238E27FC236}">
                  <a16:creationId xmlns:a16="http://schemas.microsoft.com/office/drawing/2014/main" id="{39ABCDA8-D68F-4968-9274-E46AA63E6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807289" y="4433412"/>
              <a:ext cx="1619606" cy="1619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camera icon">
              <a:extLst>
                <a:ext uri="{FF2B5EF4-FFF2-40B4-BE49-F238E27FC236}">
                  <a16:creationId xmlns:a16="http://schemas.microsoft.com/office/drawing/2014/main" id="{C472A4ED-5376-48DA-958D-E47E0FEFC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107" y="4506249"/>
              <a:ext cx="1429328" cy="1429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scale icon">
              <a:extLst>
                <a:ext uri="{FF2B5EF4-FFF2-40B4-BE49-F238E27FC236}">
                  <a16:creationId xmlns:a16="http://schemas.microsoft.com/office/drawing/2014/main" id="{7CDA8E98-7049-47A9-90BC-3FDB403EA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4042" y="6720337"/>
              <a:ext cx="1095458" cy="1095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F22EBB06-40F7-40FA-B2C9-EECE5FED1A82}"/>
                </a:ext>
              </a:extLst>
            </p:cNvPr>
            <p:cNvCxnSpPr>
              <a:cxnSpLocks/>
              <a:stCxn id="25" idx="3"/>
              <a:endCxn id="2062" idx="1"/>
            </p:cNvCxnSpPr>
            <p:nvPr/>
          </p:nvCxnSpPr>
          <p:spPr>
            <a:xfrm>
              <a:off x="9253809" y="7142633"/>
              <a:ext cx="3074155" cy="2530965"/>
            </a:xfrm>
            <a:prstGeom prst="bentConnector3">
              <a:avLst>
                <a:gd name="adj1" fmla="val 7103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0" descr="Image result for movement icon">
              <a:extLst>
                <a:ext uri="{FF2B5EF4-FFF2-40B4-BE49-F238E27FC236}">
                  <a16:creationId xmlns:a16="http://schemas.microsoft.com/office/drawing/2014/main" id="{946D1191-4A44-49D5-8249-981924351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0876" y="8699179"/>
              <a:ext cx="1107075" cy="1107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Image result for tof sensor icon">
              <a:extLst>
                <a:ext uri="{FF2B5EF4-FFF2-40B4-BE49-F238E27FC236}">
                  <a16:creationId xmlns:a16="http://schemas.microsoft.com/office/drawing/2014/main" id="{8355862F-9EE9-4F8F-82A4-4848442968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59" t="16099" r="17164" b="19297"/>
            <a:stretch/>
          </p:blipFill>
          <p:spPr bwMode="auto">
            <a:xfrm>
              <a:off x="4047257" y="4631904"/>
              <a:ext cx="1303189" cy="1168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46D526A-F718-4BF1-ADEA-5AC9D53B8B61}"/>
                </a:ext>
              </a:extLst>
            </p:cNvPr>
            <p:cNvSpPr txBox="1"/>
            <p:nvPr/>
          </p:nvSpPr>
          <p:spPr>
            <a:xfrm>
              <a:off x="7523337" y="7815796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Raspberry Pi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1960C2A-AE49-4D5A-89B4-A98571ACB7FE}"/>
                </a:ext>
              </a:extLst>
            </p:cNvPr>
            <p:cNvSpPr txBox="1"/>
            <p:nvPr/>
          </p:nvSpPr>
          <p:spPr>
            <a:xfrm>
              <a:off x="3621950" y="7815795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Arduino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2072" name="Picture 24" descr="Image result for math icon">
              <a:extLst>
                <a:ext uri="{FF2B5EF4-FFF2-40B4-BE49-F238E27FC236}">
                  <a16:creationId xmlns:a16="http://schemas.microsoft.com/office/drawing/2014/main" id="{36BDADF3-E77C-47EA-81B6-FAFC458BC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162" y="8649152"/>
              <a:ext cx="1382795" cy="138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08798C-DFA4-44F0-96B0-943AE0BADBBD}"/>
                </a:ext>
              </a:extLst>
            </p:cNvPr>
            <p:cNvSpPr txBox="1"/>
            <p:nvPr/>
          </p:nvSpPr>
          <p:spPr>
            <a:xfrm>
              <a:off x="10975109" y="7614629"/>
              <a:ext cx="1152060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REST APIs</a:t>
              </a:r>
              <a:endParaRPr lang="en-CA" sz="1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2522D67-0BF0-48A7-B8D2-96010B70C9EB}"/>
                </a:ext>
              </a:extLst>
            </p:cNvPr>
            <p:cNvCxnSpPr>
              <a:stCxn id="26" idx="3"/>
              <a:endCxn id="25" idx="1"/>
            </p:cNvCxnSpPr>
            <p:nvPr/>
          </p:nvCxnSpPr>
          <p:spPr>
            <a:xfrm>
              <a:off x="5405408" y="7142633"/>
              <a:ext cx="253058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8289CF-AD6A-4CB3-A3A9-A51579A7FAD6}"/>
                </a:ext>
              </a:extLst>
            </p:cNvPr>
            <p:cNvSpPr txBox="1"/>
            <p:nvPr/>
          </p:nvSpPr>
          <p:spPr>
            <a:xfrm>
              <a:off x="1187150" y="7811180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Scale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C27512B-000E-48FE-889E-3685C921318C}"/>
                </a:ext>
              </a:extLst>
            </p:cNvPr>
            <p:cNvSpPr txBox="1"/>
            <p:nvPr/>
          </p:nvSpPr>
          <p:spPr>
            <a:xfrm>
              <a:off x="1196623" y="5731468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Camera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AA35788-5550-4EB8-9B0C-258FF05CE76E}"/>
                </a:ext>
              </a:extLst>
            </p:cNvPr>
            <p:cNvSpPr txBox="1"/>
            <p:nvPr/>
          </p:nvSpPr>
          <p:spPr>
            <a:xfrm>
              <a:off x="3627288" y="5758963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TOF Sensors</a:t>
              </a:r>
              <a:endParaRPr lang="en-CA" sz="2400" dirty="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30F7330-D1EC-4A9C-A397-B69B2801EB23}"/>
                </a:ext>
              </a:extLst>
            </p:cNvPr>
            <p:cNvSpPr txBox="1"/>
            <p:nvPr/>
          </p:nvSpPr>
          <p:spPr>
            <a:xfrm>
              <a:off x="1207604" y="9844144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Actuator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9D32CB4-6B3C-4B7C-B869-5D1F1CD85227}"/>
                </a:ext>
              </a:extLst>
            </p:cNvPr>
            <p:cNvSpPr txBox="1"/>
            <p:nvPr/>
          </p:nvSpPr>
          <p:spPr>
            <a:xfrm>
              <a:off x="3482787" y="9844143"/>
              <a:ext cx="2383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Bed Movement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9F2FF50-432E-40F7-A818-ABC7DF1FD693}"/>
                </a:ext>
              </a:extLst>
            </p:cNvPr>
            <p:cNvSpPr txBox="1"/>
            <p:nvPr/>
          </p:nvSpPr>
          <p:spPr>
            <a:xfrm>
              <a:off x="7471134" y="5759584"/>
              <a:ext cx="2383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 Screen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98853A4-9AAF-4790-945A-8166CE114AC6}"/>
                </a:ext>
              </a:extLst>
            </p:cNvPr>
            <p:cNvSpPr txBox="1"/>
            <p:nvPr/>
          </p:nvSpPr>
          <p:spPr>
            <a:xfrm>
              <a:off x="7449920" y="9866447"/>
              <a:ext cx="2383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Computations</a:t>
              </a:r>
              <a:endParaRPr lang="en-CA" sz="24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CB57B5-F2D4-4987-B986-B76219E1D174}"/>
                </a:ext>
              </a:extLst>
            </p:cNvPr>
            <p:cNvSpPr txBox="1"/>
            <p:nvPr/>
          </p:nvSpPr>
          <p:spPr>
            <a:xfrm>
              <a:off x="2655270" y="10672374"/>
              <a:ext cx="21431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Rig Actuation</a:t>
              </a:r>
              <a:endParaRPr lang="en-CA" sz="24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0A083DE-12B0-41A9-8D58-4BE5CFB69ED6}"/>
                </a:ext>
              </a:extLst>
            </p:cNvPr>
            <p:cNvSpPr txBox="1"/>
            <p:nvPr/>
          </p:nvSpPr>
          <p:spPr>
            <a:xfrm>
              <a:off x="7367726" y="10667103"/>
              <a:ext cx="2415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81818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Process Control</a:t>
              </a:r>
              <a:endParaRPr lang="en-CA" sz="24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409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279173" y="914400"/>
            <a:ext cx="1027608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Control Screen User Interface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260648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8C43B-2C7A-4979-97DB-750EC95A87AA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106D28-E122-4118-A345-EF8F71913232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17EC37-B05A-4110-8D45-3750173E79D7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4F087-C5A0-4F9B-80C7-957CD795121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234E1B-A3D4-4454-B01B-CEC336E67D00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4F461-E261-4CCB-916E-E19C5A4D0600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 descr="A picture containing indoor, floor, ceiling, several&#10;&#10;Description automatically generated">
            <a:extLst>
              <a:ext uri="{FF2B5EF4-FFF2-40B4-BE49-F238E27FC236}">
                <a16:creationId xmlns:a16="http://schemas.microsoft.com/office/drawing/2014/main" id="{EC961683-BE41-47EA-9160-F159F8B862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4" t="-198" r="15562" b="198"/>
          <a:stretch/>
        </p:blipFill>
        <p:spPr>
          <a:xfrm>
            <a:off x="0" y="-38306"/>
            <a:ext cx="5916433" cy="1379261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A217A90-A312-42F9-9A6C-784334E88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543" r="1" b="354"/>
          <a:stretch/>
        </p:blipFill>
        <p:spPr bwMode="auto">
          <a:xfrm>
            <a:off x="6694203" y="3255435"/>
            <a:ext cx="4944363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4C83DA2-DDD0-4EC6-8285-106128204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" t="504" r="1" b="1133"/>
          <a:stretch/>
        </p:blipFill>
        <p:spPr bwMode="auto">
          <a:xfrm>
            <a:off x="12665666" y="3255435"/>
            <a:ext cx="4984629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E4FF9325-1947-4153-84D7-E2C4A476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395" y="3244886"/>
            <a:ext cx="4916359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CA46234-BCF9-49AC-A9EF-02E30D4F2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041" y="8286815"/>
            <a:ext cx="4912685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92092C95-43E5-46BC-A5EE-2AE6F4FF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077" y="8285152"/>
            <a:ext cx="4917805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1D6EC780-1636-46DF-A5BC-82A0CAE0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3233" y="8285152"/>
            <a:ext cx="4946508" cy="3200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1D8792-84F3-4D9E-9CCC-E43AD42DEC09}"/>
              </a:ext>
            </a:extLst>
          </p:cNvPr>
          <p:cNvSpPr txBox="1"/>
          <p:nvPr/>
        </p:nvSpPr>
        <p:spPr>
          <a:xfrm>
            <a:off x="6694203" y="6901471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Start screen possesses options for the testing type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98422D-1300-458D-8441-3DB41FB45CC1}"/>
              </a:ext>
            </a:extLst>
          </p:cNvPr>
          <p:cNvCxnSpPr/>
          <p:nvPr/>
        </p:nvCxnSpPr>
        <p:spPr>
          <a:xfrm>
            <a:off x="6710041" y="6824664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CAA043-9C24-4D55-A811-D60948B37EFC}"/>
              </a:ext>
            </a:extLst>
          </p:cNvPr>
          <p:cNvSpPr txBox="1"/>
          <p:nvPr/>
        </p:nvSpPr>
        <p:spPr>
          <a:xfrm>
            <a:off x="12665666" y="6901471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Scanning screen shows a live feed from the scanning camera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5D4BB3-1036-44DF-9D07-C1B7EB9D3A0B}"/>
              </a:ext>
            </a:extLst>
          </p:cNvPr>
          <p:cNvCxnSpPr/>
          <p:nvPr/>
        </p:nvCxnSpPr>
        <p:spPr>
          <a:xfrm>
            <a:off x="12681504" y="6824664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6882BD-AB92-4DB3-B9E3-8013CC098E4A}"/>
              </a:ext>
            </a:extLst>
          </p:cNvPr>
          <p:cNvSpPr txBox="1"/>
          <p:nvPr/>
        </p:nvSpPr>
        <p:spPr>
          <a:xfrm>
            <a:off x="18637129" y="6901471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Confirmation screen as for user confirmation of the sole details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9397BE-3A97-4224-B623-AE39743189F0}"/>
              </a:ext>
            </a:extLst>
          </p:cNvPr>
          <p:cNvCxnSpPr/>
          <p:nvPr/>
        </p:nvCxnSpPr>
        <p:spPr>
          <a:xfrm>
            <a:off x="18652967" y="6824664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90BFD3-37A0-4803-A0A3-44EB4F26FCEC}"/>
              </a:ext>
            </a:extLst>
          </p:cNvPr>
          <p:cNvSpPr txBox="1"/>
          <p:nvPr/>
        </p:nvSpPr>
        <p:spPr>
          <a:xfrm>
            <a:off x="6725881" y="11970603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During QC, progress is shown with the above progress bar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007B8C-8578-40F6-AC64-50651D08999C}"/>
              </a:ext>
            </a:extLst>
          </p:cNvPr>
          <p:cNvCxnSpPr/>
          <p:nvPr/>
        </p:nvCxnSpPr>
        <p:spPr>
          <a:xfrm>
            <a:off x="6741719" y="11893796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60DED73-E746-46FA-8847-24CA2DFC62E2}"/>
              </a:ext>
            </a:extLst>
          </p:cNvPr>
          <p:cNvSpPr txBox="1"/>
          <p:nvPr/>
        </p:nvSpPr>
        <p:spPr>
          <a:xfrm>
            <a:off x="12681504" y="11968480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result of the test is shown after completion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A6D6F96-9507-417D-855F-6232C5EE02A7}"/>
              </a:ext>
            </a:extLst>
          </p:cNvPr>
          <p:cNvCxnSpPr/>
          <p:nvPr/>
        </p:nvCxnSpPr>
        <p:spPr>
          <a:xfrm>
            <a:off x="12697342" y="11891673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A11B53B-1BC0-4B3C-A1BA-541A54243523}"/>
              </a:ext>
            </a:extLst>
          </p:cNvPr>
          <p:cNvSpPr txBox="1"/>
          <p:nvPr/>
        </p:nvSpPr>
        <p:spPr>
          <a:xfrm>
            <a:off x="18681069" y="11968480"/>
            <a:ext cx="4912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Additional information can be displayed at the user’s request</a:t>
            </a:r>
            <a:endParaRPr lang="en-CA" sz="2400">
              <a:solidFill>
                <a:srgbClr val="333333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67B77CB-42BE-41FA-98C1-6EFFC741D43B}"/>
              </a:ext>
            </a:extLst>
          </p:cNvPr>
          <p:cNvCxnSpPr/>
          <p:nvPr/>
        </p:nvCxnSpPr>
        <p:spPr>
          <a:xfrm>
            <a:off x="18696907" y="11891673"/>
            <a:ext cx="4928525" cy="0"/>
          </a:xfrm>
          <a:prstGeom prst="line">
            <a:avLst/>
          </a:prstGeom>
          <a:ln>
            <a:solidFill>
              <a:srgbClr val="81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83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557005" y="914400"/>
            <a:ext cx="772038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Leveraged Technology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260648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8C43B-2C7A-4979-97DB-750EC95A87AA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106D28-E122-4118-A345-EF8F71913232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17EC37-B05A-4110-8D45-3750173E79D7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4F087-C5A0-4F9B-80C7-957CD7951214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234E1B-A3D4-4454-B01B-CEC336E67D00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4F461-E261-4CCB-916E-E19C5A4D0600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8" name="Picture 4" descr="PYTHON FOR ABSOLUTE BEGINNERS - Python Lovers | Python programming,  Programming tutorial, Python logo">
            <a:extLst>
              <a:ext uri="{FF2B5EF4-FFF2-40B4-BE49-F238E27FC236}">
                <a16:creationId xmlns:a16="http://schemas.microsoft.com/office/drawing/2014/main" id="{7B7757EF-3BC6-45FF-B889-364CD72EC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3" t="15822" r="5402" b="22713"/>
          <a:stretch/>
        </p:blipFill>
        <p:spPr bwMode="auto">
          <a:xfrm>
            <a:off x="16437496" y="5162767"/>
            <a:ext cx="2905988" cy="9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Setup PostgreSQL on Ubuntu/Dabian [Quick Tip] | ComputersnYou">
            <a:extLst>
              <a:ext uri="{FF2B5EF4-FFF2-40B4-BE49-F238E27FC236}">
                <a16:creationId xmlns:a16="http://schemas.microsoft.com/office/drawing/2014/main" id="{B29BD081-A9AF-49CE-8C7C-CB967515D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 b="11282"/>
          <a:stretch/>
        </p:blipFill>
        <p:spPr bwMode="auto">
          <a:xfrm>
            <a:off x="19507599" y="11244174"/>
            <a:ext cx="2423854" cy="89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 Web Services - Wikipedia">
            <a:extLst>
              <a:ext uri="{FF2B5EF4-FFF2-40B4-BE49-F238E27FC236}">
                <a16:creationId xmlns:a16="http://schemas.microsoft.com/office/drawing/2014/main" id="{7DEB91A9-7FF0-49DD-94B3-616127F6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96" y="9616643"/>
            <a:ext cx="1671399" cy="10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 PyQt Logo in SVG Vector or PNG File Format - Logo.wine">
            <a:extLst>
              <a:ext uri="{FF2B5EF4-FFF2-40B4-BE49-F238E27FC236}">
                <a16:creationId xmlns:a16="http://schemas.microsoft.com/office/drawing/2014/main" id="{6489A288-050B-4CE0-A9A2-17173098C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0" t="15507" r="27762" b="14667"/>
          <a:stretch/>
        </p:blipFill>
        <p:spPr bwMode="auto">
          <a:xfrm>
            <a:off x="9082005" y="11146183"/>
            <a:ext cx="1148519" cy="11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OpenCV - Wikipedia">
            <a:extLst>
              <a:ext uri="{FF2B5EF4-FFF2-40B4-BE49-F238E27FC236}">
                <a16:creationId xmlns:a16="http://schemas.microsoft.com/office/drawing/2014/main" id="{0C86767E-A03D-41E6-AB94-364197C3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772" y="11112538"/>
            <a:ext cx="936635" cy="115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rt 2: Real-time on Raspberry pi">
            <a:extLst>
              <a:ext uri="{FF2B5EF4-FFF2-40B4-BE49-F238E27FC236}">
                <a16:creationId xmlns:a16="http://schemas.microsoft.com/office/drawing/2014/main" id="{A841DA22-638D-4495-81B2-A08347F5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912" y="4887478"/>
            <a:ext cx="2440218" cy="13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DE8F03A-131B-4DA2-8C63-377D3FF9A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3" t="30018" r="28923" b="29428"/>
          <a:stretch/>
        </p:blipFill>
        <p:spPr bwMode="auto">
          <a:xfrm>
            <a:off x="19292591" y="9716246"/>
            <a:ext cx="2853869" cy="80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to Host a Website from S3 – CloudSavvy IT">
            <a:extLst>
              <a:ext uri="{FF2B5EF4-FFF2-40B4-BE49-F238E27FC236}">
                <a16:creationId xmlns:a16="http://schemas.microsoft.com/office/drawing/2014/main" id="{CE40A4B8-2E17-42C2-B270-C17656E30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10499" r="9813" b="7909"/>
          <a:stretch/>
        </p:blipFill>
        <p:spPr bwMode="auto">
          <a:xfrm>
            <a:off x="16353399" y="11288845"/>
            <a:ext cx="1996652" cy="86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5E71EF8-760E-42CA-BCC3-96B001D98A0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70000"/>
          </a:blip>
          <a:srcRect l="16538" r="19491"/>
          <a:stretch/>
        </p:blipFill>
        <p:spPr>
          <a:xfrm>
            <a:off x="1" y="0"/>
            <a:ext cx="5916431" cy="13716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97D74F-DCF8-4D26-B63F-FFAE397C9E97}"/>
              </a:ext>
            </a:extLst>
          </p:cNvPr>
          <p:cNvSpPr txBox="1"/>
          <p:nvPr/>
        </p:nvSpPr>
        <p:spPr>
          <a:xfrm>
            <a:off x="9464344" y="3120874"/>
            <a:ext cx="3925449" cy="523220"/>
          </a:xfrm>
          <a:prstGeom prst="rect">
            <a:avLst/>
          </a:prstGeom>
          <a:noFill/>
          <a:ln w="50800">
            <a:solidFill>
              <a:srgbClr val="C1B3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C1B3A5"/>
                </a:solidFill>
                <a:latin typeface="Montserrat"/>
              </a:rPr>
              <a:t>Hardware</a:t>
            </a:r>
            <a:endParaRPr lang="en-CA" sz="2800" b="1">
              <a:solidFill>
                <a:srgbClr val="C1B3A5"/>
              </a:solidFill>
              <a:latin typeface="Montserra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0B1ECE-679C-4210-B5EF-DE05D72D8BE0}"/>
              </a:ext>
            </a:extLst>
          </p:cNvPr>
          <p:cNvSpPr txBox="1"/>
          <p:nvPr/>
        </p:nvSpPr>
        <p:spPr>
          <a:xfrm>
            <a:off x="16997834" y="3120874"/>
            <a:ext cx="4469766" cy="523220"/>
          </a:xfrm>
          <a:prstGeom prst="rect">
            <a:avLst/>
          </a:prstGeom>
          <a:noFill/>
          <a:ln w="50800">
            <a:solidFill>
              <a:srgbClr val="C1B3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C1B3A5"/>
                </a:solidFill>
                <a:latin typeface="Montserrat"/>
              </a:rPr>
              <a:t>Programming languages</a:t>
            </a:r>
            <a:endParaRPr lang="en-CA" sz="2800" b="1">
              <a:solidFill>
                <a:srgbClr val="C1B3A5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0FC08B-3945-4893-9AB5-81BA703E6C56}"/>
              </a:ext>
            </a:extLst>
          </p:cNvPr>
          <p:cNvSpPr txBox="1"/>
          <p:nvPr/>
        </p:nvSpPr>
        <p:spPr>
          <a:xfrm>
            <a:off x="17269992" y="8354153"/>
            <a:ext cx="3925449" cy="523220"/>
          </a:xfrm>
          <a:prstGeom prst="rect">
            <a:avLst/>
          </a:prstGeom>
          <a:noFill/>
          <a:ln w="50800">
            <a:solidFill>
              <a:srgbClr val="C1B3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C1B3A5"/>
                </a:solidFill>
                <a:latin typeface="Montserrat"/>
              </a:rPr>
              <a:t>Database tools</a:t>
            </a:r>
            <a:endParaRPr lang="en-CA" sz="2800" b="1">
              <a:solidFill>
                <a:srgbClr val="C1B3A5"/>
              </a:solidFill>
              <a:latin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250D7-D356-400B-81B3-0CC6B980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65" y="9285248"/>
            <a:ext cx="3229022" cy="145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E1F210-D1E2-4F25-A0E2-C8C97CBF0079}"/>
              </a:ext>
            </a:extLst>
          </p:cNvPr>
          <p:cNvSpPr txBox="1"/>
          <p:nvPr/>
        </p:nvSpPr>
        <p:spPr>
          <a:xfrm>
            <a:off x="9464344" y="8354153"/>
            <a:ext cx="3925449" cy="523220"/>
          </a:xfrm>
          <a:prstGeom prst="rect">
            <a:avLst/>
          </a:prstGeom>
          <a:noFill/>
          <a:ln w="50800">
            <a:solidFill>
              <a:srgbClr val="C1B3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C1B3A5"/>
                </a:solidFill>
                <a:latin typeface="Montserrat"/>
              </a:rPr>
              <a:t>Python packages</a:t>
            </a:r>
            <a:endParaRPr lang="en-CA" sz="2800" b="1">
              <a:solidFill>
                <a:srgbClr val="C1B3A5"/>
              </a:solidFill>
              <a:latin typeface="Montserra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469DC85-F84A-4D9D-9699-324469D0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090" y="5065386"/>
            <a:ext cx="1598785" cy="108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 programming Icon of Flat style - Available in SVG, PNG, EPS, AI &amp; Icon  fonts">
            <a:extLst>
              <a:ext uri="{FF2B5EF4-FFF2-40B4-BE49-F238E27FC236}">
                <a16:creationId xmlns:a16="http://schemas.microsoft.com/office/drawing/2014/main" id="{74E1CF72-5457-47FD-BA8B-45502CA43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8570" y="4979539"/>
            <a:ext cx="1238060" cy="123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CDF412-8724-41B2-82FC-289CE33F4652}"/>
              </a:ext>
            </a:extLst>
          </p:cNvPr>
          <p:cNvCxnSpPr/>
          <p:nvPr/>
        </p:nvCxnSpPr>
        <p:spPr>
          <a:xfrm>
            <a:off x="15417196" y="3147644"/>
            <a:ext cx="0" cy="934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74F5A4-1CF2-4BE0-ABCE-A1666529401C}"/>
              </a:ext>
            </a:extLst>
          </p:cNvPr>
          <p:cNvCxnSpPr>
            <a:cxnSpLocks/>
          </p:cNvCxnSpPr>
          <p:nvPr/>
        </p:nvCxnSpPr>
        <p:spPr>
          <a:xfrm>
            <a:off x="8326648" y="7652835"/>
            <a:ext cx="14181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2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ncouver brand gets into the 'conscious' footwear game with Casca |  Vancouver Sun">
            <a:extLst>
              <a:ext uri="{FF2B5EF4-FFF2-40B4-BE49-F238E27FC236}">
                <a16:creationId xmlns:a16="http://schemas.microsoft.com/office/drawing/2014/main" id="{4FF2CF17-0183-4352-8A85-BAD3B3A84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7" b="14014"/>
          <a:stretch/>
        </p:blipFill>
        <p:spPr bwMode="auto">
          <a:xfrm>
            <a:off x="-6" y="0"/>
            <a:ext cx="243776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3D83C-0E84-4C81-83EC-3486E0C3F4E4}"/>
              </a:ext>
            </a:extLst>
          </p:cNvPr>
          <p:cNvSpPr/>
          <p:nvPr/>
        </p:nvSpPr>
        <p:spPr>
          <a:xfrm>
            <a:off x="-3" y="0"/>
            <a:ext cx="24377650" cy="13716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55C4-6061-4D38-B8F4-0B57FF8F38FD}"/>
              </a:ext>
            </a:extLst>
          </p:cNvPr>
          <p:cNvSpPr txBox="1"/>
          <p:nvPr/>
        </p:nvSpPr>
        <p:spPr>
          <a:xfrm>
            <a:off x="4365437" y="5750004"/>
            <a:ext cx="15646764" cy="2215991"/>
          </a:xfrm>
          <a:prstGeom prst="rect">
            <a:avLst/>
          </a:prstGeom>
          <a:noFill/>
          <a:ln w="127000">
            <a:solidFill>
              <a:srgbClr val="FFC0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rgbClr val="FFC009"/>
                </a:solidFill>
                <a:latin typeface="Montserrat"/>
              </a:rPr>
              <a:t>Project Refresher</a:t>
            </a:r>
            <a:endParaRPr lang="en-CA" sz="13800" b="1">
              <a:solidFill>
                <a:srgbClr val="FFC00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7981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870464" y="5688447"/>
            <a:ext cx="6400800" cy="9144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Perform </a:t>
            </a:r>
            <a:r>
              <a:rPr lang="en-US" sz="2800" b="1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quantitative</a:t>
            </a:r>
            <a:r>
              <a:rPr lang="en-US" sz="2800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 quality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EA9B8-4D2C-465C-AF46-4D6596DF3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2026" b="38750"/>
          <a:stretch/>
        </p:blipFill>
        <p:spPr>
          <a:xfrm>
            <a:off x="0" y="9263476"/>
            <a:ext cx="24377650" cy="44525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64197" y="5688447"/>
            <a:ext cx="6400800" cy="9144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Develop and build </a:t>
            </a:r>
            <a:r>
              <a:rPr lang="en-US" sz="2800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an </a:t>
            </a:r>
            <a:r>
              <a:rPr lang="en-US" sz="2800" b="1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autonomous</a:t>
            </a:r>
            <a:r>
              <a:rPr lang="en-US" sz="2800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 quality control rig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4068" y="914400"/>
            <a:ext cx="6429517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Objectives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1048135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216561-6067-0D4C-8E9A-9C44FF9D5E65}"/>
              </a:ext>
            </a:extLst>
          </p:cNvPr>
          <p:cNvSpPr txBox="1"/>
          <p:nvPr/>
        </p:nvSpPr>
        <p:spPr>
          <a:xfrm>
            <a:off x="16576731" y="5688447"/>
            <a:ext cx="6400800" cy="9144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800" b="1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Integrate</a:t>
            </a:r>
            <a:r>
              <a:rPr lang="en-US" sz="2800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 with Casca’s </a:t>
            </a:r>
            <a:r>
              <a:rPr lang="en-US" sz="2800" b="1" spc="300">
                <a:solidFill>
                  <a:srgbClr val="33333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" charset="0"/>
              </a:rPr>
              <a:t>internal systems and databases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A9A7BE4-534A-E245-8FB8-79E5C01922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70" y="3952474"/>
            <a:ext cx="1238454" cy="1238454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4F5943A-3B67-2948-AA4F-2139D14EF1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904" y="3956189"/>
            <a:ext cx="1238454" cy="1238454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BEA31E9-51CC-C143-B5C2-93040C0C813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598" y="3952474"/>
            <a:ext cx="1238454" cy="12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0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104292" y="914400"/>
            <a:ext cx="1233209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Casca Production Process Overview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1129635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92A61-0E2F-42BA-807C-C867F43C3A62}"/>
              </a:ext>
            </a:extLst>
          </p:cNvPr>
          <p:cNvSpPr/>
          <p:nvPr/>
        </p:nvSpPr>
        <p:spPr>
          <a:xfrm>
            <a:off x="1283080" y="3194378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Customer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orders</a:t>
            </a:r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insole</a:t>
            </a:r>
            <a:endParaRPr lang="en-CA" sz="2800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CD24D2-87E4-47D0-B34E-473222654159}"/>
              </a:ext>
            </a:extLst>
          </p:cNvPr>
          <p:cNvSpPr/>
          <p:nvPr/>
        </p:nvSpPr>
        <p:spPr>
          <a:xfrm>
            <a:off x="6408858" y="3197935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Fitter custom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fits insole</a:t>
            </a:r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to foot scan</a:t>
            </a:r>
            <a:endParaRPr lang="en-CA" sz="2800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A57E0-0D8D-428E-B863-F11A69A282D6}"/>
              </a:ext>
            </a:extLst>
          </p:cNvPr>
          <p:cNvSpPr/>
          <p:nvPr/>
        </p:nvSpPr>
        <p:spPr>
          <a:xfrm>
            <a:off x="11534636" y="3194378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Insole is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printed</a:t>
            </a:r>
            <a:endParaRPr lang="en-CA" sz="2800" b="1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55D645-A696-41AE-8003-FADF0F524223}"/>
              </a:ext>
            </a:extLst>
          </p:cNvPr>
          <p:cNvSpPr/>
          <p:nvPr/>
        </p:nvSpPr>
        <p:spPr>
          <a:xfrm>
            <a:off x="16660414" y="3197935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Visual</a:t>
            </a:r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quality control</a:t>
            </a:r>
            <a:endParaRPr lang="en-CA" sz="2800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B3FD69-35E8-4B18-A612-085312D80F74}"/>
              </a:ext>
            </a:extLst>
          </p:cNvPr>
          <p:cNvSpPr/>
          <p:nvPr/>
        </p:nvSpPr>
        <p:spPr>
          <a:xfrm>
            <a:off x="3819799" y="6072099"/>
            <a:ext cx="3657600" cy="1371600"/>
          </a:xfrm>
          <a:prstGeom prst="rect">
            <a:avLst/>
          </a:prstGeom>
          <a:solidFill>
            <a:schemeClr val="bg1"/>
          </a:solidFill>
          <a:ln w="508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FFC009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Quantitative quality control</a:t>
            </a:r>
            <a:endParaRPr lang="en-CA" sz="2800" b="1">
              <a:solidFill>
                <a:srgbClr val="FFC009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691E5E-8DBB-4547-A2E6-D3D2A204117E}"/>
              </a:ext>
            </a:extLst>
          </p:cNvPr>
          <p:cNvSpPr/>
          <p:nvPr/>
        </p:nvSpPr>
        <p:spPr>
          <a:xfrm>
            <a:off x="8945577" y="6072099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 sheet is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glued</a:t>
            </a:r>
            <a:endParaRPr lang="en-CA" sz="2800" b="1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D253D-4655-465C-B533-5B6C866C8091}"/>
              </a:ext>
            </a:extLst>
          </p:cNvPr>
          <p:cNvSpPr/>
          <p:nvPr/>
        </p:nvSpPr>
        <p:spPr>
          <a:xfrm>
            <a:off x="14071355" y="6072099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Top sheet is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trimmed</a:t>
            </a:r>
            <a:endParaRPr lang="en-CA" sz="2800" b="1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9AEEF1-48EC-494A-A429-D694998204E5}"/>
              </a:ext>
            </a:extLst>
          </p:cNvPr>
          <p:cNvSpPr/>
          <p:nvPr/>
        </p:nvSpPr>
        <p:spPr>
          <a:xfrm>
            <a:off x="19197133" y="6069177"/>
            <a:ext cx="3657600" cy="1371600"/>
          </a:xfrm>
          <a:prstGeom prst="rect">
            <a:avLst/>
          </a:prstGeom>
          <a:solidFill>
            <a:schemeClr val="bg1"/>
          </a:solidFill>
          <a:ln w="25400">
            <a:solidFill>
              <a:srgbClr val="81818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Insole is </a:t>
            </a:r>
            <a:r>
              <a:rPr lang="en-US" sz="2800" b="1">
                <a:solidFill>
                  <a:srgbClr val="8181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shipped</a:t>
            </a:r>
            <a:endParaRPr lang="en-CA" sz="2800" b="1">
              <a:solidFill>
                <a:srgbClr val="81818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098" name="Picture 2" descr="Forging a new path in footwear | UBC Sauder School of Business">
            <a:extLst>
              <a:ext uri="{FF2B5EF4-FFF2-40B4-BE49-F238E27FC236}">
                <a16:creationId xmlns:a16="http://schemas.microsoft.com/office/drawing/2014/main" id="{673909E0-726D-43CE-B209-FB0CBBFEC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8" b="35396"/>
          <a:stretch/>
        </p:blipFill>
        <p:spPr bwMode="auto">
          <a:xfrm>
            <a:off x="1" y="8849618"/>
            <a:ext cx="24377650" cy="486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DD3A91-4A78-4AFB-8F07-2C174645756E}"/>
              </a:ext>
            </a:extLst>
          </p:cNvPr>
          <p:cNvCxnSpPr>
            <a:stCxn id="7" idx="3"/>
            <a:endCxn id="33" idx="1"/>
          </p:cNvCxnSpPr>
          <p:nvPr/>
        </p:nvCxnSpPr>
        <p:spPr>
          <a:xfrm>
            <a:off x="4940680" y="3880178"/>
            <a:ext cx="1468178" cy="3557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B89CBCF-5A41-4165-AA27-0DFECF29A602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10066458" y="3880178"/>
            <a:ext cx="1468178" cy="3557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90242D-BCEE-41F5-9072-4A864B5EE9EA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15192236" y="3880178"/>
            <a:ext cx="1468178" cy="3557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0C2A9B-4C93-4178-8034-AD8983DF9A93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7477399" y="6757899"/>
            <a:ext cx="1468178" cy="0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9A792C-660D-46E0-8793-462B01F7122E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12603177" y="6757899"/>
            <a:ext cx="1468178" cy="0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7037D46-E86E-4A36-8633-C7906FD2D71F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17728955" y="6754977"/>
            <a:ext cx="1468178" cy="2922"/>
          </a:xfrm>
          <a:prstGeom prst="straightConnector1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48F46F60-4759-4E3F-B8DA-604FFA67427A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 rot="5400000">
            <a:off x="11317625" y="-1099490"/>
            <a:ext cx="1502564" cy="12840615"/>
          </a:xfrm>
          <a:prstGeom prst="bentConnector3">
            <a:avLst/>
          </a:prstGeom>
          <a:ln w="19050">
            <a:solidFill>
              <a:schemeClr val="accent4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21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F9D7D-6060-4574-9585-C66ABCD16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173" r="14333"/>
          <a:stretch/>
        </p:blipFill>
        <p:spPr>
          <a:xfrm>
            <a:off x="-2" y="-8042"/>
            <a:ext cx="6724161" cy="137240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05119" y="914400"/>
            <a:ext cx="13960745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/>
                <a:ea typeface="Montserrat" charset="0"/>
                <a:cs typeface="Montserrat" charset="0"/>
              </a:rPr>
              <a:t>(New) Quality Control Process Overview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4344783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0FDB-6EDB-461E-8F66-B71D55285ADB}"/>
              </a:ext>
            </a:extLst>
          </p:cNvPr>
          <p:cNvSpPr txBox="1"/>
          <p:nvPr/>
        </p:nvSpPr>
        <p:spPr>
          <a:xfrm>
            <a:off x="7741016" y="5563992"/>
            <a:ext cx="455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2E2E35"/>
                </a:solidFill>
                <a:latin typeface="Montserrat"/>
              </a:rPr>
              <a:t>Read the </a:t>
            </a:r>
            <a:r>
              <a:rPr lang="en-US" sz="3200" b="1">
                <a:solidFill>
                  <a:srgbClr val="2E2E35"/>
                </a:solidFill>
                <a:latin typeface="Montserrat"/>
              </a:rPr>
              <a:t>QR Code</a:t>
            </a:r>
            <a:endParaRPr lang="en-CA" sz="3200" b="1">
              <a:solidFill>
                <a:srgbClr val="2E2E35"/>
              </a:solidFill>
              <a:latin typeface="Montserra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FA9EFA-06BD-4B2D-BA10-B3C3B8B3A6C5}"/>
              </a:ext>
            </a:extLst>
          </p:cNvPr>
          <p:cNvSpPr txBox="1"/>
          <p:nvPr/>
        </p:nvSpPr>
        <p:spPr>
          <a:xfrm>
            <a:off x="13215513" y="5563992"/>
            <a:ext cx="455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E2E35"/>
                </a:solidFill>
                <a:latin typeface="Montserrat"/>
              </a:rPr>
              <a:t>Fetch</a:t>
            </a:r>
            <a:r>
              <a:rPr lang="en-US" sz="3200">
                <a:solidFill>
                  <a:srgbClr val="2E2E35"/>
                </a:solidFill>
                <a:latin typeface="Montserrat"/>
              </a:rPr>
              <a:t> insole </a:t>
            </a:r>
            <a:r>
              <a:rPr lang="en-US" sz="3200" b="1">
                <a:solidFill>
                  <a:srgbClr val="2E2E35"/>
                </a:solidFill>
                <a:latin typeface="Montserrat"/>
              </a:rPr>
              <a:t>data</a:t>
            </a:r>
            <a:endParaRPr lang="en-CA" sz="3200" b="1">
              <a:solidFill>
                <a:srgbClr val="2E2E35"/>
              </a:solidFill>
              <a:latin typeface="Montserra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6C840-43D4-4233-B8C1-8464ECCAC99F}"/>
              </a:ext>
            </a:extLst>
          </p:cNvPr>
          <p:cNvSpPr txBox="1"/>
          <p:nvPr/>
        </p:nvSpPr>
        <p:spPr>
          <a:xfrm>
            <a:off x="18641884" y="5563992"/>
            <a:ext cx="455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2E2E35"/>
                </a:solidFill>
                <a:latin typeface="Montserrat"/>
              </a:rPr>
              <a:t>Perform </a:t>
            </a:r>
            <a:r>
              <a:rPr lang="en-US" sz="3200" b="1">
                <a:solidFill>
                  <a:srgbClr val="2E2E35"/>
                </a:solidFill>
                <a:latin typeface="Montserrat"/>
              </a:rPr>
              <a:t>Quantitative Analysis*</a:t>
            </a:r>
            <a:endParaRPr lang="en-CA" sz="3200" b="1">
              <a:solidFill>
                <a:srgbClr val="2E2E35"/>
              </a:solidFill>
              <a:latin typeface="Montserra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F9363-1DC1-47AA-B272-EDC2BD637518}"/>
              </a:ext>
            </a:extLst>
          </p:cNvPr>
          <p:cNvSpPr txBox="1"/>
          <p:nvPr/>
        </p:nvSpPr>
        <p:spPr>
          <a:xfrm>
            <a:off x="7741016" y="9494890"/>
            <a:ext cx="455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E2E35"/>
                </a:solidFill>
                <a:latin typeface="Montserrat"/>
              </a:rPr>
              <a:t>Compare</a:t>
            </a:r>
            <a:r>
              <a:rPr lang="en-US" sz="3200">
                <a:solidFill>
                  <a:srgbClr val="2E2E35"/>
                </a:solidFill>
                <a:latin typeface="Montserrat"/>
              </a:rPr>
              <a:t> to expected </a:t>
            </a:r>
            <a:r>
              <a:rPr lang="en-US" sz="3200" b="1">
                <a:solidFill>
                  <a:srgbClr val="2E2E35"/>
                </a:solidFill>
                <a:latin typeface="Montserrat"/>
              </a:rPr>
              <a:t>values</a:t>
            </a:r>
            <a:endParaRPr lang="en-CA" sz="3200" b="1">
              <a:solidFill>
                <a:srgbClr val="2E2E35"/>
              </a:solidFill>
              <a:latin typeface="Montserra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79216-C1A8-4890-A459-6DF899AB1489}"/>
              </a:ext>
            </a:extLst>
          </p:cNvPr>
          <p:cNvSpPr txBox="1"/>
          <p:nvPr/>
        </p:nvSpPr>
        <p:spPr>
          <a:xfrm>
            <a:off x="13170567" y="9494890"/>
            <a:ext cx="455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E2E35"/>
                </a:solidFill>
                <a:latin typeface="Montserrat"/>
              </a:rPr>
              <a:t>Update</a:t>
            </a:r>
            <a:r>
              <a:rPr lang="en-US" sz="3200">
                <a:solidFill>
                  <a:srgbClr val="2E2E35"/>
                </a:solidFill>
                <a:latin typeface="Montserrat"/>
              </a:rPr>
              <a:t> Database</a:t>
            </a:r>
            <a:endParaRPr lang="en-CA" sz="3200">
              <a:solidFill>
                <a:srgbClr val="2E2E35"/>
              </a:solidFill>
              <a:latin typeface="Montserra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3E2F4-E896-4931-B7B5-FFB626E2C595}"/>
              </a:ext>
            </a:extLst>
          </p:cNvPr>
          <p:cNvSpPr txBox="1"/>
          <p:nvPr/>
        </p:nvSpPr>
        <p:spPr>
          <a:xfrm>
            <a:off x="18641884" y="9494890"/>
            <a:ext cx="455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E2E35"/>
                </a:solidFill>
                <a:latin typeface="Montserrat"/>
              </a:rPr>
              <a:t>Display</a:t>
            </a:r>
            <a:r>
              <a:rPr lang="en-US" sz="3200">
                <a:solidFill>
                  <a:srgbClr val="2E2E35"/>
                </a:solidFill>
                <a:latin typeface="Montserrat"/>
              </a:rPr>
              <a:t> results</a:t>
            </a:r>
            <a:endParaRPr lang="en-CA" sz="3200">
              <a:solidFill>
                <a:srgbClr val="2E2E35"/>
              </a:solidFill>
              <a:latin typeface="Montserra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44BBBD-E935-4655-820E-F545768CCEC4}"/>
              </a:ext>
            </a:extLst>
          </p:cNvPr>
          <p:cNvCxnSpPr/>
          <p:nvPr/>
        </p:nvCxnSpPr>
        <p:spPr>
          <a:xfrm>
            <a:off x="7724976" y="5435651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871074-63DE-4258-B964-C36A3B76CB02}"/>
              </a:ext>
            </a:extLst>
          </p:cNvPr>
          <p:cNvCxnSpPr/>
          <p:nvPr/>
        </p:nvCxnSpPr>
        <p:spPr>
          <a:xfrm>
            <a:off x="13219400" y="5435651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08529B-1424-4EEA-B220-5E6A0BEDE161}"/>
              </a:ext>
            </a:extLst>
          </p:cNvPr>
          <p:cNvCxnSpPr/>
          <p:nvPr/>
        </p:nvCxnSpPr>
        <p:spPr>
          <a:xfrm>
            <a:off x="18617571" y="5435651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D314C6-AAD9-4F7A-8CB9-36979E7F3D24}"/>
              </a:ext>
            </a:extLst>
          </p:cNvPr>
          <p:cNvCxnSpPr/>
          <p:nvPr/>
        </p:nvCxnSpPr>
        <p:spPr>
          <a:xfrm>
            <a:off x="18673719" y="9345932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935256-7323-4C03-A573-9E92CA782C04}"/>
              </a:ext>
            </a:extLst>
          </p:cNvPr>
          <p:cNvCxnSpPr/>
          <p:nvPr/>
        </p:nvCxnSpPr>
        <p:spPr>
          <a:xfrm>
            <a:off x="13195335" y="9345932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DA55C4-3789-4F58-B69A-D33C150E46C8}"/>
              </a:ext>
            </a:extLst>
          </p:cNvPr>
          <p:cNvCxnSpPr/>
          <p:nvPr/>
        </p:nvCxnSpPr>
        <p:spPr>
          <a:xfrm>
            <a:off x="7741016" y="9345932"/>
            <a:ext cx="457200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79AAFF-4816-4699-8743-39E9DF6B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816" y="424535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ta Collection Icons - Download Free Vector Icons | Noun Project">
            <a:extLst>
              <a:ext uri="{FF2B5EF4-FFF2-40B4-BE49-F238E27FC236}">
                <a16:creationId xmlns:a16="http://schemas.microsoft.com/office/drawing/2014/main" id="{4406E2BD-402C-4F1E-BD97-337ACDA0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347" y="43397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alysis icon | Web design icon, Web design, Icon">
            <a:extLst>
              <a:ext uri="{FF2B5EF4-FFF2-40B4-BE49-F238E27FC236}">
                <a16:creationId xmlns:a16="http://schemas.microsoft.com/office/drawing/2014/main" id="{B3B922F6-5A1B-4CE8-83D4-99F06700A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96" y="8231319"/>
            <a:ext cx="914400" cy="9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easure Icons - Download Free Vector Icons | Noun Project">
            <a:extLst>
              <a:ext uri="{FF2B5EF4-FFF2-40B4-BE49-F238E27FC236}">
                <a16:creationId xmlns:a16="http://schemas.microsoft.com/office/drawing/2014/main" id="{C6AB145B-2AD5-4E16-86BD-FFB4395A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371" y="43397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Add Database Icon - Free Download, PNG and Vector">
            <a:extLst>
              <a:ext uri="{FF2B5EF4-FFF2-40B4-BE49-F238E27FC236}">
                <a16:creationId xmlns:a16="http://schemas.microsoft.com/office/drawing/2014/main" id="{0037E1D1-F3EB-43D0-AADB-CA46E29E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1347" y="823131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Analytics - Free technology icons">
            <a:extLst>
              <a:ext uri="{FF2B5EF4-FFF2-40B4-BE49-F238E27FC236}">
                <a16:creationId xmlns:a16="http://schemas.microsoft.com/office/drawing/2014/main" id="{ECCEE62D-CBE5-43C9-A034-74C5FD36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371" y="822805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E8CA5F-1B7F-498B-A4D6-E2FF755D60EB}"/>
              </a:ext>
            </a:extLst>
          </p:cNvPr>
          <p:cNvCxnSpPr>
            <a:cxnSpLocks/>
          </p:cNvCxnSpPr>
          <p:nvPr/>
        </p:nvCxnSpPr>
        <p:spPr>
          <a:xfrm>
            <a:off x="7167808" y="12346568"/>
            <a:ext cx="16706850" cy="0"/>
          </a:xfrm>
          <a:prstGeom prst="line">
            <a:avLst/>
          </a:prstGeom>
          <a:ln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1BED2BA-171F-4D32-8B67-473F4CBA7976}"/>
              </a:ext>
            </a:extLst>
          </p:cNvPr>
          <p:cNvSpPr txBox="1"/>
          <p:nvPr/>
        </p:nvSpPr>
        <p:spPr>
          <a:xfrm>
            <a:off x="6943350" y="12602530"/>
            <a:ext cx="1712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* The quantitative analysis contains many quantitative visual and physical tests. These include compression testing, size validation, profile validation and weight validation. They will be discussed later in the presentation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7633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sca 3D Printed Custom Footwear | HiConsumption">
            <a:extLst>
              <a:ext uri="{FF2B5EF4-FFF2-40B4-BE49-F238E27FC236}">
                <a16:creationId xmlns:a16="http://schemas.microsoft.com/office/drawing/2014/main" id="{0E358661-A868-4FA0-8BB9-B8629A07A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2" b="9574"/>
          <a:stretch/>
        </p:blipFill>
        <p:spPr bwMode="auto">
          <a:xfrm>
            <a:off x="0" y="-1"/>
            <a:ext cx="24377650" cy="137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3D83C-0E84-4C81-83EC-3486E0C3F4E4}"/>
              </a:ext>
            </a:extLst>
          </p:cNvPr>
          <p:cNvSpPr/>
          <p:nvPr/>
        </p:nvSpPr>
        <p:spPr>
          <a:xfrm>
            <a:off x="0" y="-1"/>
            <a:ext cx="24377650" cy="13716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55C4-6061-4D38-B8F4-0B57FF8F38FD}"/>
              </a:ext>
            </a:extLst>
          </p:cNvPr>
          <p:cNvSpPr txBox="1"/>
          <p:nvPr/>
        </p:nvSpPr>
        <p:spPr>
          <a:xfrm>
            <a:off x="2264690" y="5750002"/>
            <a:ext cx="19848270" cy="2215991"/>
          </a:xfrm>
          <a:prstGeom prst="rect">
            <a:avLst/>
          </a:prstGeom>
          <a:noFill/>
          <a:ln w="127000">
            <a:solidFill>
              <a:srgbClr val="FFC0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rgbClr val="FFC009"/>
                </a:solidFill>
                <a:latin typeface="Montserrat"/>
              </a:rPr>
              <a:t>Rig Structure and Sensors</a:t>
            </a:r>
            <a:endParaRPr lang="en-CA" sz="13800" b="1">
              <a:solidFill>
                <a:srgbClr val="FFC00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5812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84069E-21A4-4874-9BDF-27896256F5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773" y="3967115"/>
            <a:ext cx="16691076" cy="7759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928038-C2C8-4BE6-A55D-1646607717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6" y="3507739"/>
            <a:ext cx="18080451" cy="84055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E00E66-80E0-4173-BB47-C24B67A6E9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27802" r="44287"/>
          <a:stretch/>
        </p:blipFill>
        <p:spPr>
          <a:xfrm>
            <a:off x="-1" y="0"/>
            <a:ext cx="5902543" cy="137267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10619-60C3-4422-8E02-FC3864C6F9DF}"/>
              </a:ext>
            </a:extLst>
          </p:cNvPr>
          <p:cNvSpPr txBox="1"/>
          <p:nvPr/>
        </p:nvSpPr>
        <p:spPr>
          <a:xfrm>
            <a:off x="11684514" y="914400"/>
            <a:ext cx="6609823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Mechanical Design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9041E3-36F2-4284-8C5B-76BBF2D283C5}"/>
              </a:ext>
            </a:extLst>
          </p:cNvPr>
          <p:cNvCxnSpPr/>
          <p:nvPr/>
        </p:nvCxnSpPr>
        <p:spPr>
          <a:xfrm>
            <a:off x="13832887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F6032-1E9B-4EDC-BC38-09CB58B0CE67}"/>
              </a:ext>
            </a:extLst>
          </p:cNvPr>
          <p:cNvSpPr/>
          <p:nvPr/>
        </p:nvSpPr>
        <p:spPr>
          <a:xfrm>
            <a:off x="11725874" y="4603586"/>
            <a:ext cx="308610" cy="309348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7A008-A927-464A-8680-281E04C57AF7}"/>
              </a:ext>
            </a:extLst>
          </p:cNvPr>
          <p:cNvCxnSpPr>
            <a:cxnSpLocks/>
          </p:cNvCxnSpPr>
          <p:nvPr/>
        </p:nvCxnSpPr>
        <p:spPr>
          <a:xfrm flipV="1">
            <a:off x="11880179" y="3472015"/>
            <a:ext cx="0" cy="113250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51CB209-C008-43A4-8F58-D32E49593A08}"/>
              </a:ext>
            </a:extLst>
          </p:cNvPr>
          <p:cNvSpPr txBox="1"/>
          <p:nvPr/>
        </p:nvSpPr>
        <p:spPr>
          <a:xfrm>
            <a:off x="11880179" y="2950330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Aluminum Extrusion Frame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1F84DB-2597-4F8B-8497-068333AC99C5}"/>
              </a:ext>
            </a:extLst>
          </p:cNvPr>
          <p:cNvCxnSpPr>
            <a:cxnSpLocks/>
          </p:cNvCxnSpPr>
          <p:nvPr/>
        </p:nvCxnSpPr>
        <p:spPr>
          <a:xfrm flipH="1">
            <a:off x="11880180" y="3466076"/>
            <a:ext cx="4149317" cy="16792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125C6A-0CE5-4020-AEF9-283A3C52B16A}"/>
              </a:ext>
            </a:extLst>
          </p:cNvPr>
          <p:cNvSpPr txBox="1"/>
          <p:nvPr/>
        </p:nvSpPr>
        <p:spPr>
          <a:xfrm>
            <a:off x="11892232" y="3545149"/>
            <a:ext cx="401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weight savings and easy reproducibility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0B9D7EC-F9BF-41E8-BCBD-79D04836FB26}"/>
              </a:ext>
            </a:extLst>
          </p:cNvPr>
          <p:cNvSpPr/>
          <p:nvPr/>
        </p:nvSpPr>
        <p:spPr>
          <a:xfrm>
            <a:off x="8570743" y="8895193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4FFD2ED-383D-4A2C-BB2E-7BC1B973A3E9}"/>
              </a:ext>
            </a:extLst>
          </p:cNvPr>
          <p:cNvCxnSpPr>
            <a:cxnSpLocks/>
            <a:endCxn id="44" idx="4"/>
          </p:cNvCxnSpPr>
          <p:nvPr/>
        </p:nvCxnSpPr>
        <p:spPr>
          <a:xfrm flipV="1">
            <a:off x="8724070" y="9203803"/>
            <a:ext cx="978" cy="292355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394186-B0D0-4FE8-B6D6-27A9D971EB01}"/>
              </a:ext>
            </a:extLst>
          </p:cNvPr>
          <p:cNvSpPr txBox="1"/>
          <p:nvPr/>
        </p:nvSpPr>
        <p:spPr>
          <a:xfrm>
            <a:off x="8764925" y="11581936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Polycarbonate Sheet Bed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8C54BC-5103-4927-8A14-F32AD31F1DE3}"/>
              </a:ext>
            </a:extLst>
          </p:cNvPr>
          <p:cNvCxnSpPr>
            <a:cxnSpLocks/>
          </p:cNvCxnSpPr>
          <p:nvPr/>
        </p:nvCxnSpPr>
        <p:spPr>
          <a:xfrm flipH="1">
            <a:off x="8724062" y="12096760"/>
            <a:ext cx="4076489" cy="16792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A67C055-9036-4EA5-9FF9-DB8C2B62CB38}"/>
              </a:ext>
            </a:extLst>
          </p:cNvPr>
          <p:cNvSpPr txBox="1"/>
          <p:nvPr/>
        </p:nvSpPr>
        <p:spPr>
          <a:xfrm>
            <a:off x="8764925" y="12194343"/>
            <a:ext cx="412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color choice and easy manufacturing/mounting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EB65032-4030-4257-8C08-01CC027CA306}"/>
              </a:ext>
            </a:extLst>
          </p:cNvPr>
          <p:cNvSpPr/>
          <p:nvPr/>
        </p:nvSpPr>
        <p:spPr>
          <a:xfrm>
            <a:off x="19325451" y="9815377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77CF5D-7AE2-45BC-8663-14B35312846F}"/>
              </a:ext>
            </a:extLst>
          </p:cNvPr>
          <p:cNvCxnSpPr>
            <a:cxnSpLocks/>
            <a:endCxn id="49" idx="4"/>
          </p:cNvCxnSpPr>
          <p:nvPr/>
        </p:nvCxnSpPr>
        <p:spPr>
          <a:xfrm flipV="1">
            <a:off x="19479756" y="10123987"/>
            <a:ext cx="0" cy="197105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73FF78D-E18C-49DD-836D-F6B1B284BEB9}"/>
              </a:ext>
            </a:extLst>
          </p:cNvPr>
          <p:cNvSpPr txBox="1"/>
          <p:nvPr/>
        </p:nvSpPr>
        <p:spPr>
          <a:xfrm>
            <a:off x="19519633" y="11563421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Rail &amp; Belt Bed Movement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3C9B5F-6BCF-42C7-A300-DDDEBED9FCB2}"/>
              </a:ext>
            </a:extLst>
          </p:cNvPr>
          <p:cNvCxnSpPr>
            <a:cxnSpLocks/>
          </p:cNvCxnSpPr>
          <p:nvPr/>
        </p:nvCxnSpPr>
        <p:spPr>
          <a:xfrm flipH="1">
            <a:off x="19478770" y="12078245"/>
            <a:ext cx="4076489" cy="16792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96B0A25-3DA0-46CD-A437-9F022D296803}"/>
              </a:ext>
            </a:extLst>
          </p:cNvPr>
          <p:cNvSpPr txBox="1"/>
          <p:nvPr/>
        </p:nvSpPr>
        <p:spPr>
          <a:xfrm>
            <a:off x="19519633" y="12175828"/>
            <a:ext cx="412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smooth, silent, and precise movement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002464-1146-4E4D-8A1E-B89F8D772B13}"/>
              </a:ext>
            </a:extLst>
          </p:cNvPr>
          <p:cNvSpPr/>
          <p:nvPr/>
        </p:nvSpPr>
        <p:spPr>
          <a:xfrm>
            <a:off x="13109866" y="6527045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9F8BD1-5337-4212-8A69-978D0F5B0CB2}"/>
              </a:ext>
            </a:extLst>
          </p:cNvPr>
          <p:cNvCxnSpPr>
            <a:cxnSpLocks/>
          </p:cNvCxnSpPr>
          <p:nvPr/>
        </p:nvCxnSpPr>
        <p:spPr>
          <a:xfrm flipH="1" flipV="1">
            <a:off x="13261748" y="6835656"/>
            <a:ext cx="2423" cy="5277896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5B1EC1-423F-4D73-9DDA-9E31BCB3584E}"/>
              </a:ext>
            </a:extLst>
          </p:cNvPr>
          <p:cNvSpPr txBox="1"/>
          <p:nvPr/>
        </p:nvSpPr>
        <p:spPr>
          <a:xfrm>
            <a:off x="13478796" y="11581936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Touch Screen Control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74975E-91F7-45A5-8792-28CE257EEB49}"/>
              </a:ext>
            </a:extLst>
          </p:cNvPr>
          <p:cNvCxnSpPr>
            <a:cxnSpLocks/>
          </p:cNvCxnSpPr>
          <p:nvPr/>
        </p:nvCxnSpPr>
        <p:spPr>
          <a:xfrm flipH="1">
            <a:off x="13244154" y="12087632"/>
            <a:ext cx="4265878" cy="17524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354933-8BA4-4AB8-9BAD-19836AB5C29C}"/>
              </a:ext>
            </a:extLst>
          </p:cNvPr>
          <p:cNvSpPr txBox="1"/>
          <p:nvPr/>
        </p:nvSpPr>
        <p:spPr>
          <a:xfrm>
            <a:off x="13474405" y="12185215"/>
            <a:ext cx="412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customization of UI and ease of operation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9583B3-7105-406C-8704-3028D34DBA62}"/>
              </a:ext>
            </a:extLst>
          </p:cNvPr>
          <p:cNvSpPr/>
          <p:nvPr/>
        </p:nvSpPr>
        <p:spPr>
          <a:xfrm>
            <a:off x="9611022" y="8995995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BD61C8F-E5D3-4AFA-A935-143994FBD6A1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9765327" y="3472015"/>
            <a:ext cx="17913" cy="552398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6B2ACC-BF30-4F7E-8B2F-7DB39F3050E9}"/>
              </a:ext>
            </a:extLst>
          </p:cNvPr>
          <p:cNvSpPr txBox="1"/>
          <p:nvPr/>
        </p:nvSpPr>
        <p:spPr>
          <a:xfrm>
            <a:off x="6730722" y="2976915"/>
            <a:ext cx="398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Centering Guides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08C50-6863-4BE3-A2D1-CE215EF55B82}"/>
              </a:ext>
            </a:extLst>
          </p:cNvPr>
          <p:cNvCxnSpPr>
            <a:cxnSpLocks/>
          </p:cNvCxnSpPr>
          <p:nvPr/>
        </p:nvCxnSpPr>
        <p:spPr>
          <a:xfrm flipH="1">
            <a:off x="6740469" y="3488790"/>
            <a:ext cx="3042771" cy="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1B7E93B-C122-4F40-81CD-29CB85036E32}"/>
              </a:ext>
            </a:extLst>
          </p:cNvPr>
          <p:cNvSpPr txBox="1"/>
          <p:nvPr/>
        </p:nvSpPr>
        <p:spPr>
          <a:xfrm>
            <a:off x="6692950" y="3571734"/>
            <a:ext cx="357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consistent centering of insole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C35C6B1-8FA4-4527-A6C7-91D7FC4C1AA6}"/>
              </a:ext>
            </a:extLst>
          </p:cNvPr>
          <p:cNvSpPr/>
          <p:nvPr/>
        </p:nvSpPr>
        <p:spPr>
          <a:xfrm>
            <a:off x="22925199" y="8792244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498895-74BC-4037-B57C-4C708F357D44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23079504" y="3484789"/>
            <a:ext cx="0" cy="5307455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DD3C73E-4345-4716-B9FD-320AD6213792}"/>
              </a:ext>
            </a:extLst>
          </p:cNvPr>
          <p:cNvSpPr txBox="1"/>
          <p:nvPr/>
        </p:nvSpPr>
        <p:spPr>
          <a:xfrm>
            <a:off x="18230888" y="2967541"/>
            <a:ext cx="398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DC Driving Motors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83FD3B-C0DE-44B4-B984-748307E31B3C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1" y="3484789"/>
            <a:ext cx="4799525" cy="8997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8643151-D533-418C-BEAF-ECA3BCF71BE7}"/>
              </a:ext>
            </a:extLst>
          </p:cNvPr>
          <p:cNvSpPr txBox="1"/>
          <p:nvPr/>
        </p:nvSpPr>
        <p:spPr>
          <a:xfrm>
            <a:off x="18288001" y="3566920"/>
            <a:ext cx="3577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precise and simple control</a:t>
            </a:r>
          </a:p>
        </p:txBody>
      </p:sp>
    </p:spTree>
    <p:extLst>
      <p:ext uri="{BB962C8B-B14F-4D97-AF65-F5344CB8AC3E}">
        <p14:creationId xmlns:p14="http://schemas.microsoft.com/office/powerpoint/2010/main" val="335699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DDEF2-F78D-4CEF-91BE-BE2B62FA3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9477" y="1441219"/>
            <a:ext cx="25722770" cy="119587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9EF9C-9EB2-441F-A7CC-30AE5CE279EF}"/>
              </a:ext>
            </a:extLst>
          </p:cNvPr>
          <p:cNvSpPr txBox="1"/>
          <p:nvPr/>
        </p:nvSpPr>
        <p:spPr>
          <a:xfrm>
            <a:off x="5848669" y="914400"/>
            <a:ext cx="6165279" cy="10028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6000" b="1" spc="2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Mounted Sensors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330C15-B221-4098-BA79-F32D1016066F}"/>
              </a:ext>
            </a:extLst>
          </p:cNvPr>
          <p:cNvCxnSpPr/>
          <p:nvPr/>
        </p:nvCxnSpPr>
        <p:spPr>
          <a:xfrm>
            <a:off x="7790585" y="2011680"/>
            <a:ext cx="2281380" cy="0"/>
          </a:xfrm>
          <a:prstGeom prst="line">
            <a:avLst/>
          </a:prstGeom>
          <a:ln w="38100">
            <a:solidFill>
              <a:srgbClr val="FFC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wall, indoor, footwear, several&#10;&#10;Description automatically generated">
            <a:extLst>
              <a:ext uri="{FF2B5EF4-FFF2-40B4-BE49-F238E27FC236}">
                <a16:creationId xmlns:a16="http://schemas.microsoft.com/office/drawing/2014/main" id="{1CF3E4FE-E289-4716-BC35-0FDC7374B8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74" r="31867"/>
          <a:stretch/>
        </p:blipFill>
        <p:spPr>
          <a:xfrm>
            <a:off x="18475104" y="-10779"/>
            <a:ext cx="5902546" cy="1372677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A8A8B14-8A8D-4718-84BF-2DAFCDABBC7E}"/>
              </a:ext>
            </a:extLst>
          </p:cNvPr>
          <p:cNvSpPr/>
          <p:nvPr/>
        </p:nvSpPr>
        <p:spPr>
          <a:xfrm>
            <a:off x="8614041" y="8978326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9DEA82-B1A6-4A3E-B1B7-1269A35A71BB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8767369" y="9286936"/>
            <a:ext cx="977" cy="260605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572DF1-D1DD-4628-86F9-C2F8F30D9045}"/>
              </a:ext>
            </a:extLst>
          </p:cNvPr>
          <p:cNvSpPr txBox="1"/>
          <p:nvPr/>
        </p:nvSpPr>
        <p:spPr>
          <a:xfrm>
            <a:off x="8805850" y="11364351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FFC009"/>
                </a:solidFill>
                <a:latin typeface="Montserrat"/>
              </a:rPr>
              <a:t>Weight Measuring Load Cells</a:t>
            </a:r>
            <a:endParaRPr lang="en-CA" sz="2800" b="1" dirty="0">
              <a:solidFill>
                <a:srgbClr val="FFC009"/>
              </a:solidFill>
              <a:latin typeface="Montserra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12839B-7901-4827-9622-BD173A784B31}"/>
              </a:ext>
            </a:extLst>
          </p:cNvPr>
          <p:cNvCxnSpPr>
            <a:cxnSpLocks/>
          </p:cNvCxnSpPr>
          <p:nvPr/>
        </p:nvCxnSpPr>
        <p:spPr>
          <a:xfrm flipH="1" flipV="1">
            <a:off x="8753083" y="11895967"/>
            <a:ext cx="5902545" cy="12667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270F8D-C72A-444E-AF87-2802A6A7A507}"/>
              </a:ext>
            </a:extLst>
          </p:cNvPr>
          <p:cNvSpPr txBox="1"/>
          <p:nvPr/>
        </p:nvSpPr>
        <p:spPr>
          <a:xfrm>
            <a:off x="8805850" y="11976758"/>
            <a:ext cx="5902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4 load cells mounted in a Wheatstone circuit allow to measure the weight of the insole</a:t>
            </a:r>
            <a:endParaRPr lang="en-CA" sz="24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35663B-8D62-46DF-8705-000BE6ABB34C}"/>
              </a:ext>
            </a:extLst>
          </p:cNvPr>
          <p:cNvSpPr/>
          <p:nvPr/>
        </p:nvSpPr>
        <p:spPr>
          <a:xfrm>
            <a:off x="6293981" y="6386503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68A88-4BA4-470D-9364-EFDAAE61BFF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448286" y="3314850"/>
            <a:ext cx="0" cy="3071653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92A8D-4DB0-42EA-9BD7-DE2CE2CAC66B}"/>
              </a:ext>
            </a:extLst>
          </p:cNvPr>
          <p:cNvSpPr txBox="1"/>
          <p:nvPr/>
        </p:nvSpPr>
        <p:spPr>
          <a:xfrm>
            <a:off x="1905068" y="2824730"/>
            <a:ext cx="4543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Length Measuring Camera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1D21DB-74B2-495A-80CF-555BCA85AA6E}"/>
              </a:ext>
            </a:extLst>
          </p:cNvPr>
          <p:cNvCxnSpPr>
            <a:cxnSpLocks/>
          </p:cNvCxnSpPr>
          <p:nvPr/>
        </p:nvCxnSpPr>
        <p:spPr>
          <a:xfrm flipH="1">
            <a:off x="1905069" y="3330362"/>
            <a:ext cx="4543217" cy="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EA4F79-EBED-4267-9B3A-AFD6ACC0DD3B}"/>
              </a:ext>
            </a:extLst>
          </p:cNvPr>
          <p:cNvSpPr txBox="1"/>
          <p:nvPr/>
        </p:nvSpPr>
        <p:spPr>
          <a:xfrm>
            <a:off x="1867295" y="3419549"/>
            <a:ext cx="4557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measurement of the insole length using pixel per length ratio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C86AB-6B60-4A6F-9DDD-4240FC4404AE}"/>
              </a:ext>
            </a:extLst>
          </p:cNvPr>
          <p:cNvSpPr/>
          <p:nvPr/>
        </p:nvSpPr>
        <p:spPr>
          <a:xfrm>
            <a:off x="7665332" y="5648342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1E6932-C568-4FE8-A478-E56D2185A228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819637" y="3983599"/>
            <a:ext cx="0" cy="1664743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047B9D4-2245-4BF9-A8DA-0CE6320BF826}"/>
              </a:ext>
            </a:extLst>
          </p:cNvPr>
          <p:cNvSpPr txBox="1"/>
          <p:nvPr/>
        </p:nvSpPr>
        <p:spPr>
          <a:xfrm>
            <a:off x="12719572" y="3460379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9"/>
                </a:solidFill>
                <a:latin typeface="Montserrat"/>
              </a:rPr>
              <a:t>ToF Sensors Array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9B82E4-1F55-4447-9E0B-CD9B09732D1F}"/>
              </a:ext>
            </a:extLst>
          </p:cNvPr>
          <p:cNvCxnSpPr>
            <a:cxnSpLocks/>
          </p:cNvCxnSpPr>
          <p:nvPr/>
        </p:nvCxnSpPr>
        <p:spPr>
          <a:xfrm flipH="1">
            <a:off x="7819637" y="3983599"/>
            <a:ext cx="9123318" cy="3475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C327F6-400F-4817-B233-5083589F044B}"/>
              </a:ext>
            </a:extLst>
          </p:cNvPr>
          <p:cNvSpPr txBox="1"/>
          <p:nvPr/>
        </p:nvSpPr>
        <p:spPr>
          <a:xfrm>
            <a:off x="12731625" y="4055198"/>
            <a:ext cx="4017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Allows for the measurement of arch height at specific coordinates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50F4C8-4D69-456F-8B04-DE25D6D6723D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9869304" y="6319696"/>
            <a:ext cx="0" cy="975864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C0A913-DE6C-4356-BBCC-FA310032CEE3}"/>
              </a:ext>
            </a:extLst>
          </p:cNvPr>
          <p:cNvSpPr txBox="1"/>
          <p:nvPr/>
        </p:nvSpPr>
        <p:spPr>
          <a:xfrm>
            <a:off x="12866465" y="7297729"/>
            <a:ext cx="4472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C009"/>
                </a:solidFill>
                <a:latin typeface="Montserrat"/>
              </a:rPr>
              <a:t>Linear Actuator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7BFEEB-0514-4077-9BEF-BCDD48EA4380}"/>
              </a:ext>
            </a:extLst>
          </p:cNvPr>
          <p:cNvCxnSpPr>
            <a:cxnSpLocks/>
          </p:cNvCxnSpPr>
          <p:nvPr/>
        </p:nvCxnSpPr>
        <p:spPr>
          <a:xfrm flipH="1" flipV="1">
            <a:off x="9335904" y="7793645"/>
            <a:ext cx="7607051" cy="19830"/>
          </a:xfrm>
          <a:prstGeom prst="line">
            <a:avLst/>
          </a:prstGeom>
          <a:ln w="31750">
            <a:solidFill>
              <a:srgbClr val="FFC0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1233048-E115-4805-AE33-83D140EC9E70}"/>
              </a:ext>
            </a:extLst>
          </p:cNvPr>
          <p:cNvSpPr txBox="1"/>
          <p:nvPr/>
        </p:nvSpPr>
        <p:spPr>
          <a:xfrm>
            <a:off x="12878518" y="7892548"/>
            <a:ext cx="4017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Source Sans Pro" panose="020B0503030403020204" pitchFamily="34" charset="0"/>
                <a:ea typeface="Source Sans Pro" panose="020B0503030403020204" pitchFamily="34" charset="0"/>
              </a:rPr>
              <a:t>Compresses the heel to test for under extrusion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0D21C2F-B575-43C7-8259-FFC4CE73CB18}"/>
              </a:ext>
            </a:extLst>
          </p:cNvPr>
          <p:cNvSpPr/>
          <p:nvPr/>
        </p:nvSpPr>
        <p:spPr>
          <a:xfrm>
            <a:off x="9181599" y="6519086"/>
            <a:ext cx="308610" cy="308610"/>
          </a:xfrm>
          <a:prstGeom prst="ellipse">
            <a:avLst/>
          </a:prstGeom>
          <a:noFill/>
          <a:ln w="31750">
            <a:solidFill>
              <a:srgbClr val="FFC0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96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ew Footwear Brand Casca Makes 3D-Printed Insoles, Launches with $3.5M –  Sourcing Journal">
            <a:extLst>
              <a:ext uri="{FF2B5EF4-FFF2-40B4-BE49-F238E27FC236}">
                <a16:creationId xmlns:a16="http://schemas.microsoft.com/office/drawing/2014/main" id="{4F671E3E-145E-47E3-AB82-7FA4E8E73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" b="2078"/>
          <a:stretch/>
        </p:blipFill>
        <p:spPr bwMode="auto">
          <a:xfrm>
            <a:off x="-9" y="-6"/>
            <a:ext cx="2437765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B3D83C-0E84-4C81-83EC-3486E0C3F4E4}"/>
              </a:ext>
            </a:extLst>
          </p:cNvPr>
          <p:cNvSpPr/>
          <p:nvPr/>
        </p:nvSpPr>
        <p:spPr>
          <a:xfrm>
            <a:off x="-9" y="-3"/>
            <a:ext cx="24377650" cy="13716000"/>
          </a:xfrm>
          <a:prstGeom prst="rect">
            <a:avLst/>
          </a:prstGeom>
          <a:solidFill>
            <a:srgbClr val="333333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82BDB6-DCE4-4820-A04E-E4981CA3E849}"/>
              </a:ext>
            </a:extLst>
          </p:cNvPr>
          <p:cNvSpPr/>
          <p:nvPr/>
        </p:nvSpPr>
        <p:spPr>
          <a:xfrm>
            <a:off x="-3096301" y="0"/>
            <a:ext cx="2822713" cy="212697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8BAB3-4065-4090-AC6B-34BBA5133C1B}"/>
              </a:ext>
            </a:extLst>
          </p:cNvPr>
          <p:cNvSpPr/>
          <p:nvPr/>
        </p:nvSpPr>
        <p:spPr>
          <a:xfrm>
            <a:off x="-3096303" y="4758260"/>
            <a:ext cx="2822713" cy="2126974"/>
          </a:xfrm>
          <a:prstGeom prst="rect">
            <a:avLst/>
          </a:prstGeom>
          <a:solidFill>
            <a:srgbClr val="8181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70F6BA-5877-4A72-8981-86A1B1C949E9}"/>
              </a:ext>
            </a:extLst>
          </p:cNvPr>
          <p:cNvSpPr/>
          <p:nvPr/>
        </p:nvSpPr>
        <p:spPr>
          <a:xfrm>
            <a:off x="-3096301" y="9514744"/>
            <a:ext cx="2822713" cy="2126974"/>
          </a:xfrm>
          <a:prstGeom prst="rect">
            <a:avLst/>
          </a:prstGeom>
          <a:solidFill>
            <a:srgbClr val="FFC0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C672DC-1DC3-499C-A3EE-BA12BE1C010C}"/>
              </a:ext>
            </a:extLst>
          </p:cNvPr>
          <p:cNvSpPr/>
          <p:nvPr/>
        </p:nvSpPr>
        <p:spPr>
          <a:xfrm>
            <a:off x="-3096304" y="11892986"/>
            <a:ext cx="2822713" cy="2126974"/>
          </a:xfrm>
          <a:prstGeom prst="rect">
            <a:avLst/>
          </a:prstGeom>
          <a:solidFill>
            <a:srgbClr val="C1B3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183553-FCB9-4C4F-8AAF-90688E480BAD}"/>
              </a:ext>
            </a:extLst>
          </p:cNvPr>
          <p:cNvSpPr/>
          <p:nvPr/>
        </p:nvSpPr>
        <p:spPr>
          <a:xfrm>
            <a:off x="-3096301" y="7136502"/>
            <a:ext cx="2822713" cy="2126974"/>
          </a:xfrm>
          <a:prstGeom prst="rect">
            <a:avLst/>
          </a:prstGeom>
          <a:solidFill>
            <a:srgbClr val="E7E7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1F0AA-1979-444B-B683-381876E978B2}"/>
              </a:ext>
            </a:extLst>
          </p:cNvPr>
          <p:cNvSpPr/>
          <p:nvPr/>
        </p:nvSpPr>
        <p:spPr>
          <a:xfrm>
            <a:off x="-3096302" y="2378242"/>
            <a:ext cx="2822713" cy="2126974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55C4-6061-4D38-B8F4-0B57FF8F38FD}"/>
              </a:ext>
            </a:extLst>
          </p:cNvPr>
          <p:cNvSpPr txBox="1"/>
          <p:nvPr/>
        </p:nvSpPr>
        <p:spPr>
          <a:xfrm>
            <a:off x="4373921" y="5749998"/>
            <a:ext cx="15629790" cy="2215991"/>
          </a:xfrm>
          <a:prstGeom prst="rect">
            <a:avLst/>
          </a:prstGeom>
          <a:noFill/>
          <a:ln w="127000">
            <a:solidFill>
              <a:srgbClr val="FFC00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b="1">
                <a:solidFill>
                  <a:srgbClr val="FFC009"/>
                </a:solidFill>
                <a:latin typeface="Montserrat"/>
              </a:rPr>
              <a:t>Validation Solutions</a:t>
            </a:r>
            <a:endParaRPr lang="en-CA" sz="13800" b="1">
              <a:solidFill>
                <a:srgbClr val="FFC009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72530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ADBA21F57B9A4FBE29192176043EB9" ma:contentTypeVersion="11" ma:contentTypeDescription="Create a new document." ma:contentTypeScope="" ma:versionID="8d706e1e46e1d300f4680b3aceef07dc">
  <xsd:schema xmlns:xsd="http://www.w3.org/2001/XMLSchema" xmlns:xs="http://www.w3.org/2001/XMLSchema" xmlns:p="http://schemas.microsoft.com/office/2006/metadata/properties" xmlns:ns2="73748afc-d503-4f95-82ef-1bacb4e0b8e0" targetNamespace="http://schemas.microsoft.com/office/2006/metadata/properties" ma:root="true" ma:fieldsID="05e6ea12f164b80f79cd02a7cabbfa0d" ns2:_="">
    <xsd:import namespace="73748afc-d503-4f95-82ef-1bacb4e0b8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48afc-d503-4f95-82ef-1bacb4e0b8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3AC68A-3B5E-4BA0-A68D-7AB36FB8F6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005930-A319-4775-8400-84100AB782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48afc-d503-4f95-82ef-1bacb4e0b8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1D8285-FEC6-42C3-9FE8-25DB7030A4CF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73748afc-d503-4f95-82ef-1bacb4e0b8e0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850</Words>
  <Application>Microsoft Office PowerPoint</Application>
  <PresentationFormat>Custom</PresentationFormat>
  <Paragraphs>161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 Light</vt:lpstr>
      <vt:lpstr>Lato Light</vt:lpstr>
      <vt:lpstr>Montserrat</vt:lpstr>
      <vt:lpstr>Montserrat Hairline</vt:lpstr>
      <vt:lpstr>Montserrat Light</vt:lpstr>
      <vt:lpstr>Source Sans Pro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Karl Leboeuf</dc:creator>
  <cp:keywords/>
  <dc:description/>
  <cp:lastModifiedBy>beni045@student.ubc.ca</cp:lastModifiedBy>
  <cp:revision>3</cp:revision>
  <dcterms:created xsi:type="dcterms:W3CDTF">2014-11-12T21:47:38Z</dcterms:created>
  <dcterms:modified xsi:type="dcterms:W3CDTF">2021-08-28T10:15:58Z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0x01010057ADBA21F57B9A4FBE29192176043EB9</vt:lpwstr>
  </property>
</Properties>
</file>